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8" r:id="rId12"/>
    <p:sldId id="269" r:id="rId13"/>
    <p:sldId id="267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64F26-4706-4028-8151-077477BDC46B}" type="datetimeFigureOut">
              <a:rPr lang="cs-CZ" smtClean="0"/>
              <a:t>10.09.2018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E6D68-B0B6-432A-B9FB-DB49D52F817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1899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64F26-4706-4028-8151-077477BDC46B}" type="datetimeFigureOut">
              <a:rPr lang="cs-CZ" smtClean="0"/>
              <a:t>10.09.2018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E6D68-B0B6-432A-B9FB-DB49D52F817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5698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64F26-4706-4028-8151-077477BDC46B}" type="datetimeFigureOut">
              <a:rPr lang="cs-CZ" smtClean="0"/>
              <a:t>10.09.2018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E6D68-B0B6-432A-B9FB-DB49D52F8174}" type="slidenum">
              <a:rPr lang="cs-CZ" smtClean="0"/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015167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64F26-4706-4028-8151-077477BDC46B}" type="datetimeFigureOut">
              <a:rPr lang="cs-CZ" smtClean="0"/>
              <a:t>10.09.2018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E6D68-B0B6-432A-B9FB-DB49D52F817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79740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64F26-4706-4028-8151-077477BDC46B}" type="datetimeFigureOut">
              <a:rPr lang="cs-CZ" smtClean="0"/>
              <a:t>10.09.2018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E6D68-B0B6-432A-B9FB-DB49D52F8174}" type="slidenum">
              <a:rPr lang="cs-CZ" smtClean="0"/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215443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64F26-4706-4028-8151-077477BDC46B}" type="datetimeFigureOut">
              <a:rPr lang="cs-CZ" smtClean="0"/>
              <a:t>10.09.2018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E6D68-B0B6-432A-B9FB-DB49D52F817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66554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64F26-4706-4028-8151-077477BDC46B}" type="datetimeFigureOut">
              <a:rPr lang="cs-CZ" smtClean="0"/>
              <a:t>10.09.2018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E6D68-B0B6-432A-B9FB-DB49D52F817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34974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64F26-4706-4028-8151-077477BDC46B}" type="datetimeFigureOut">
              <a:rPr lang="cs-CZ" smtClean="0"/>
              <a:t>10.09.2018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E6D68-B0B6-432A-B9FB-DB49D52F817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0473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64F26-4706-4028-8151-077477BDC46B}" type="datetimeFigureOut">
              <a:rPr lang="cs-CZ" smtClean="0"/>
              <a:t>10.09.2018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E6D68-B0B6-432A-B9FB-DB49D52F817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46419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64F26-4706-4028-8151-077477BDC46B}" type="datetimeFigureOut">
              <a:rPr lang="cs-CZ" smtClean="0"/>
              <a:t>10.09.2018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E6D68-B0B6-432A-B9FB-DB49D52F817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4940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64F26-4706-4028-8151-077477BDC46B}" type="datetimeFigureOut">
              <a:rPr lang="cs-CZ" smtClean="0"/>
              <a:t>10.09.2018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E6D68-B0B6-432A-B9FB-DB49D52F817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56367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64F26-4706-4028-8151-077477BDC46B}" type="datetimeFigureOut">
              <a:rPr lang="cs-CZ" smtClean="0"/>
              <a:t>10.09.2018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E6D68-B0B6-432A-B9FB-DB49D52F817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31525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64F26-4706-4028-8151-077477BDC46B}" type="datetimeFigureOut">
              <a:rPr lang="cs-CZ" smtClean="0"/>
              <a:t>10.09.2018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E6D68-B0B6-432A-B9FB-DB49D52F817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9008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64F26-4706-4028-8151-077477BDC46B}" type="datetimeFigureOut">
              <a:rPr lang="cs-CZ" smtClean="0"/>
              <a:t>10.09.2018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E6D68-B0B6-432A-B9FB-DB49D52F817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27865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64F26-4706-4028-8151-077477BDC46B}" type="datetimeFigureOut">
              <a:rPr lang="cs-CZ" smtClean="0"/>
              <a:t>10.09.2018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E6D68-B0B6-432A-B9FB-DB49D52F817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5500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E6D68-B0B6-432A-B9FB-DB49D52F8174}" type="slidenum">
              <a:rPr lang="cs-CZ" smtClean="0"/>
              <a:t>‹#›</a:t>
            </a:fld>
            <a:endParaRPr lang="cs-C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64F26-4706-4028-8151-077477BDC46B}" type="datetimeFigureOut">
              <a:rPr lang="cs-CZ" smtClean="0"/>
              <a:t>10.09.2018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60011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964F26-4706-4028-8151-077477BDC46B}" type="datetimeFigureOut">
              <a:rPr lang="cs-CZ" smtClean="0"/>
              <a:t>10.09.2018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ACE6D68-B0B6-432A-B9FB-DB49D52F817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36222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uml.cz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Návrh Zadání Územního plánu Mariánské Lázně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Prezentace pro jednání </a:t>
            </a:r>
            <a:r>
              <a:rPr lang="cs-CZ" dirty="0" smtClean="0"/>
              <a:t>Zastupitelstva </a:t>
            </a:r>
            <a:r>
              <a:rPr lang="cs-CZ" dirty="0" smtClean="0"/>
              <a:t>města Mariánské Lázně (11.9.2018)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700641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II. Etapa – Zadání ÚP ML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Návrh Zadání upravený dle výsledků jeho projednání je nyní předkládán ZM ke schválení.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Zadání schvaluje v samostatné působnosti zastupitelstvo obce, pro jejíž území je územní plán pořizován (§6 stavebního zákona).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V odůvodněných případech ZM uloží v Zadání zpracování variant řešení.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4938380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II. Etapa – Zadání ÚP ML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388225"/>
            <a:ext cx="8596668" cy="4653137"/>
          </a:xfrm>
        </p:spPr>
        <p:txBody>
          <a:bodyPr>
            <a:normAutofit/>
          </a:bodyPr>
          <a:lstStyle/>
          <a:p>
            <a:r>
              <a:rPr lang="cs-CZ" dirty="0" smtClean="0"/>
              <a:t>Obsah a struktura Zadání dle přílohy č.6 k </a:t>
            </a:r>
            <a:r>
              <a:rPr lang="cs-CZ" dirty="0" err="1" smtClean="0"/>
              <a:t>vyhl</a:t>
            </a:r>
            <a:r>
              <a:rPr lang="cs-CZ" dirty="0" smtClean="0"/>
              <a:t>. č.500/2006 Sb.</a:t>
            </a:r>
          </a:p>
          <a:p>
            <a:r>
              <a:rPr lang="cs-CZ" dirty="0" smtClean="0"/>
              <a:t>Obsahuje – hlavní cíle a požadavky na zpracování návrhu územního plánu zejména v oblasti:</a:t>
            </a:r>
          </a:p>
          <a:p>
            <a:pPr lvl="1"/>
            <a:r>
              <a:rPr lang="cs-CZ" dirty="0" smtClean="0"/>
              <a:t>Urbanistické koncepce</a:t>
            </a:r>
          </a:p>
          <a:p>
            <a:pPr lvl="1"/>
            <a:r>
              <a:rPr lang="cs-CZ" dirty="0" smtClean="0"/>
              <a:t>Koncepce veřejné infrastruktury (dopravní, technická, občanské vybavení, veřejná prostranství)</a:t>
            </a:r>
          </a:p>
          <a:p>
            <a:pPr lvl="1"/>
            <a:r>
              <a:rPr lang="cs-CZ" dirty="0" smtClean="0"/>
              <a:t>Koncepce uspořádání krajiny</a:t>
            </a:r>
          </a:p>
          <a:p>
            <a:pPr marL="457200" lvl="1" indent="0">
              <a:buNone/>
            </a:pPr>
            <a:endParaRPr lang="cs-CZ" dirty="0" smtClean="0"/>
          </a:p>
          <a:p>
            <a:pPr marL="457200" lvl="1" indent="0">
              <a:buNone/>
            </a:pPr>
            <a:r>
              <a:rPr lang="cs-CZ" sz="1500" dirty="0" smtClean="0"/>
              <a:t>A to vždy ve třech fázích:</a:t>
            </a:r>
          </a:p>
          <a:p>
            <a:pPr marL="800100" lvl="1" indent="-342900">
              <a:buAutoNum type="arabicPeriod"/>
            </a:pPr>
            <a:r>
              <a:rPr lang="cs-CZ" sz="1500" dirty="0" smtClean="0"/>
              <a:t>Požadavky z Politiky územního rozvoje </a:t>
            </a:r>
            <a:r>
              <a:rPr lang="cs-CZ" sz="1500" dirty="0" smtClean="0"/>
              <a:t>ČR </a:t>
            </a:r>
            <a:r>
              <a:rPr lang="cs-CZ" sz="1500" dirty="0" smtClean="0"/>
              <a:t>(priority)</a:t>
            </a:r>
          </a:p>
          <a:p>
            <a:pPr marL="800100" lvl="1" indent="-342900">
              <a:buAutoNum type="arabicPeriod"/>
            </a:pPr>
            <a:r>
              <a:rPr lang="cs-CZ" sz="1500" dirty="0" smtClean="0"/>
              <a:t>Požadavky ze Zásad územního rozvoje KK (přeložka II/230, ÚSES, běžkařská trasa)</a:t>
            </a:r>
          </a:p>
          <a:p>
            <a:pPr marL="800100" lvl="1" indent="-342900">
              <a:buAutoNum type="arabicPeriod"/>
            </a:pPr>
            <a:r>
              <a:rPr lang="cs-CZ" sz="1500" dirty="0" smtClean="0"/>
              <a:t>Požadavky z územně analytických podkladů, P+R a další požadavky </a:t>
            </a:r>
            <a:r>
              <a:rPr lang="cs-CZ" sz="1300" dirty="0" smtClean="0"/>
              <a:t>( tzn. námi stanovené požadavky)</a:t>
            </a:r>
          </a:p>
          <a:p>
            <a:pPr marL="457200" lvl="1" indent="0">
              <a:buNone/>
            </a:pPr>
            <a:endParaRPr lang="cs-CZ" dirty="0"/>
          </a:p>
          <a:p>
            <a:pPr lvl="1">
              <a:buFontTx/>
              <a:buChar char="-"/>
            </a:pPr>
            <a:endParaRPr lang="cs-CZ" dirty="0" smtClean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044503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II. Etapa – Zadání ÚP ML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 dále </a:t>
            </a:r>
            <a:r>
              <a:rPr lang="cs-CZ" dirty="0" smtClean="0"/>
              <a:t>potom:</a:t>
            </a:r>
          </a:p>
          <a:p>
            <a:pPr lvl="1"/>
            <a:r>
              <a:rPr lang="cs-CZ" dirty="0"/>
              <a:t>Vymezení územních rezerv</a:t>
            </a:r>
          </a:p>
          <a:p>
            <a:pPr lvl="1"/>
            <a:r>
              <a:rPr lang="cs-CZ" dirty="0"/>
              <a:t>Vymezení veřejně prospěšných staveb a veřejně prospěšných opatření</a:t>
            </a:r>
          </a:p>
          <a:p>
            <a:pPr lvl="1"/>
            <a:r>
              <a:rPr lang="cs-CZ" dirty="0"/>
              <a:t>Stanovení ploch kde bude nutné zpracovat územní studie, regulační plány či dohody o parcelaci jako podmínky pro rozhodování v území</a:t>
            </a:r>
          </a:p>
          <a:p>
            <a:pPr lvl="1"/>
            <a:r>
              <a:rPr lang="cs-CZ" dirty="0" smtClean="0"/>
              <a:t>Stanovení potřeby variantního řešení</a:t>
            </a:r>
          </a:p>
          <a:p>
            <a:pPr lvl="1"/>
            <a:r>
              <a:rPr lang="cs-CZ" dirty="0" smtClean="0"/>
              <a:t>Stanovení požadavků na obsah ÚP</a:t>
            </a:r>
          </a:p>
          <a:p>
            <a:pPr lvl="1"/>
            <a:r>
              <a:rPr lang="cs-CZ" dirty="0" smtClean="0"/>
              <a:t>Požadavky na </a:t>
            </a:r>
            <a:r>
              <a:rPr lang="cs-CZ" dirty="0" smtClean="0"/>
              <a:t>vyhodnocení předpokládaných vlivů na URU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8557127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6676" y="693617"/>
            <a:ext cx="10409513" cy="5603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69372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Pořizování územního plánu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579419"/>
            <a:ext cx="8596668" cy="4461944"/>
          </a:xfrm>
        </p:spPr>
        <p:txBody>
          <a:bodyPr/>
          <a:lstStyle/>
          <a:p>
            <a:r>
              <a:rPr lang="cs-CZ" dirty="0" smtClean="0"/>
              <a:t>ZM ML  na svém jednání dne 23.6.2015 rozhodlo o:</a:t>
            </a:r>
          </a:p>
          <a:p>
            <a:pPr lvl="1"/>
            <a:r>
              <a:rPr lang="cs-CZ" dirty="0" smtClean="0"/>
              <a:t>Pořízení nového územního plánu </a:t>
            </a:r>
            <a:r>
              <a:rPr lang="cs-CZ" sz="1400" dirty="0" smtClean="0"/>
              <a:t>(kompetence je dána §6 odst.5 písm. a) ve spojení s §44 písm. a) zákona č. 183/2006 Sb. – dále jen Stavební </a:t>
            </a:r>
            <a:r>
              <a:rPr lang="cs-CZ" sz="1400" dirty="0" smtClean="0"/>
              <a:t>zákon).</a:t>
            </a:r>
            <a:endParaRPr lang="cs-CZ" sz="1400" dirty="0" smtClean="0"/>
          </a:p>
          <a:p>
            <a:pPr lvl="1"/>
            <a:r>
              <a:rPr lang="cs-CZ" dirty="0" smtClean="0"/>
              <a:t>Vyhlášení urbanistické soutěže (soutěž) o návrh a s následným zadáním veřejné zakázky na zpracování nového územního plánu v návaznosti na výsledky soutěže.</a:t>
            </a:r>
          </a:p>
          <a:p>
            <a:pPr marL="457200" lvl="1" indent="0">
              <a:buNone/>
            </a:pPr>
            <a:endParaRPr lang="cs-CZ" dirty="0" smtClean="0"/>
          </a:p>
          <a:p>
            <a:pPr marL="457200" lvl="1" indent="0">
              <a:buNone/>
            </a:pPr>
            <a:endParaRPr lang="cs-CZ" dirty="0" smtClean="0"/>
          </a:p>
          <a:p>
            <a:r>
              <a:rPr lang="cs-CZ" dirty="0" smtClean="0"/>
              <a:t>Pro spolupráci při pořizování nového územního plánu s pořizovatelem byl ZM určen Ing. arch. Vojtěch Franta </a:t>
            </a:r>
            <a:r>
              <a:rPr lang="cs-CZ" sz="1400" dirty="0" smtClean="0"/>
              <a:t>(dle §6 odst.5 </a:t>
            </a:r>
            <a:r>
              <a:rPr lang="cs-CZ" sz="1400" dirty="0" err="1" smtClean="0"/>
              <a:t>písm.f</a:t>
            </a:r>
            <a:r>
              <a:rPr lang="cs-CZ" sz="1400" dirty="0" smtClean="0"/>
              <a:t>) ve spojení s §47 odst.1 stavebního zákona)</a:t>
            </a: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5244486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Veřejná urbanistická soutěž a výběr zpracovatele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cs-CZ" dirty="0"/>
              <a:t>Soutěžní podmínky + zadání urbanistické soutěže schválila RM na svém jednání dne 9.2.2016.</a:t>
            </a:r>
          </a:p>
          <a:p>
            <a:pPr lvl="1"/>
            <a:r>
              <a:rPr lang="cs-CZ" dirty="0"/>
              <a:t>Předmětem soutěže bylo zpracování základní strategie a koncepce územního rozvoje celého správního území města M. Lázně.</a:t>
            </a:r>
          </a:p>
          <a:p>
            <a:pPr lvl="1"/>
            <a:r>
              <a:rPr lang="cs-CZ" dirty="0"/>
              <a:t>Soutěž byla vyhlášena 10.2.2016 s termínem odevzdání návrhů do 10.5.2016.</a:t>
            </a:r>
          </a:p>
          <a:p>
            <a:pPr lvl="1"/>
            <a:r>
              <a:rPr lang="cs-CZ" dirty="0"/>
              <a:t>Vítězem soutěže se stal tým autorů pod vedením Ing. arch. Marka Blanka.</a:t>
            </a:r>
          </a:p>
          <a:p>
            <a:pPr lvl="1"/>
            <a:r>
              <a:rPr lang="cs-CZ" dirty="0"/>
              <a:t>V jednacím řízení bez uveřejnění (navazovalo na soutěž) byl jako zpracovatel ÚP vybrán Ing. arch. Marek </a:t>
            </a:r>
            <a:r>
              <a:rPr lang="cs-CZ" dirty="0" err="1"/>
              <a:t>Blank</a:t>
            </a:r>
            <a:r>
              <a:rPr lang="cs-CZ" dirty="0"/>
              <a:t>.</a:t>
            </a:r>
          </a:p>
          <a:p>
            <a:endParaRPr lang="cs-CZ" dirty="0"/>
          </a:p>
          <a:p>
            <a:r>
              <a:rPr lang="cs-CZ" sz="1400" dirty="0"/>
              <a:t>Další informace o veřejné urbanistické soutěži najdete na </a:t>
            </a:r>
            <a:r>
              <a:rPr lang="cs-CZ" sz="1400" dirty="0" smtClean="0">
                <a:hlinkClick r:id="rId2"/>
              </a:rPr>
              <a:t>www.muml.cz</a:t>
            </a:r>
            <a:r>
              <a:rPr lang="cs-CZ" dirty="0" smtClean="0"/>
              <a:t>.</a:t>
            </a: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29780835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I. Etapa ÚP ML – Doplňující průzkumy a rozbory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V dubnu 2017 byla uzavřena smlouva o dílo na zpracování:</a:t>
            </a:r>
          </a:p>
          <a:p>
            <a:pPr lvl="1"/>
            <a:r>
              <a:rPr lang="cs-CZ" dirty="0" smtClean="0"/>
              <a:t>ÚP Mariánské Lázně</a:t>
            </a:r>
          </a:p>
          <a:p>
            <a:pPr lvl="1"/>
            <a:r>
              <a:rPr lang="cs-CZ" dirty="0" smtClean="0"/>
              <a:t>Vyhodnocení vlivů ÚP ML na udržitelný rozvoj území (URU)</a:t>
            </a:r>
          </a:p>
          <a:p>
            <a:pPr lvl="1"/>
            <a:endParaRPr lang="cs-CZ" dirty="0" smtClean="0"/>
          </a:p>
          <a:p>
            <a:r>
              <a:rPr lang="cs-CZ" dirty="0" smtClean="0"/>
              <a:t>Pořizovatel předal ihned zpracovateli veškeré dostupné podklady a začaly se zpracovávat „Doplňující průzkumy a rozbory“ jejichž cílem bylo zejména:</a:t>
            </a:r>
          </a:p>
          <a:p>
            <a:pPr lvl="1"/>
            <a:r>
              <a:rPr lang="cs-CZ" dirty="0"/>
              <a:t>seznámení projektanta územního plánu s řešeným územím a požadavky jeho </a:t>
            </a:r>
            <a:r>
              <a:rPr lang="cs-CZ" dirty="0" smtClean="0"/>
              <a:t>uživatelů</a:t>
            </a:r>
          </a:p>
          <a:p>
            <a:pPr lvl="1"/>
            <a:r>
              <a:rPr lang="cs-CZ" dirty="0"/>
              <a:t>p</a:t>
            </a:r>
            <a:r>
              <a:rPr lang="cs-CZ" dirty="0" smtClean="0"/>
              <a:t>rověření, aktualizace a doplnění obdržených podkladů a analýza území </a:t>
            </a:r>
            <a:endParaRPr lang="cs-CZ" dirty="0"/>
          </a:p>
          <a:p>
            <a:pPr lvl="1"/>
            <a:r>
              <a:rPr lang="cs-CZ" dirty="0"/>
              <a:t>v</a:t>
            </a:r>
            <a:r>
              <a:rPr lang="cs-CZ" dirty="0" smtClean="0"/>
              <a:t>ytvoření kvalitního podkladu </a:t>
            </a:r>
            <a:r>
              <a:rPr lang="cs-CZ" dirty="0"/>
              <a:t>pro zpracování </a:t>
            </a:r>
            <a:r>
              <a:rPr lang="cs-CZ" dirty="0" smtClean="0"/>
              <a:t>zejména Zadání ÚP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714160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I. Etapa ÚP ML – Doplňující průzkumy a rozbory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územní plán je </a:t>
            </a:r>
            <a:r>
              <a:rPr lang="cs-CZ" dirty="0" smtClean="0"/>
              <a:t>dohodou </a:t>
            </a:r>
            <a:r>
              <a:rPr lang="cs-CZ" dirty="0"/>
              <a:t>o využití území, tj. dohoda mezi: </a:t>
            </a:r>
            <a:r>
              <a:rPr lang="cs-CZ" dirty="0">
                <a:solidFill>
                  <a:srgbClr val="0070C0"/>
                </a:solidFill>
              </a:rPr>
              <a:t>obyvateli města</a:t>
            </a:r>
            <a:r>
              <a:rPr lang="cs-CZ" dirty="0"/>
              <a:t>, </a:t>
            </a:r>
            <a:r>
              <a:rPr lang="cs-CZ" dirty="0">
                <a:solidFill>
                  <a:srgbClr val="0070C0"/>
                </a:solidFill>
              </a:rPr>
              <a:t>městem</a:t>
            </a:r>
            <a:r>
              <a:rPr lang="cs-CZ" dirty="0"/>
              <a:t>, </a:t>
            </a:r>
            <a:r>
              <a:rPr lang="cs-CZ" dirty="0">
                <a:solidFill>
                  <a:srgbClr val="0070C0"/>
                </a:solidFill>
              </a:rPr>
              <a:t>lidmi </a:t>
            </a:r>
            <a:r>
              <a:rPr lang="cs-CZ" dirty="0" smtClean="0">
                <a:solidFill>
                  <a:srgbClr val="0070C0"/>
                </a:solidFill>
              </a:rPr>
              <a:t>zvenčí, </a:t>
            </a:r>
            <a:r>
              <a:rPr lang="cs-CZ" dirty="0" smtClean="0"/>
              <a:t>majícími </a:t>
            </a:r>
            <a:r>
              <a:rPr lang="cs-CZ" dirty="0"/>
              <a:t>na území jistý záměr a </a:t>
            </a:r>
            <a:r>
              <a:rPr lang="cs-CZ" dirty="0">
                <a:solidFill>
                  <a:srgbClr val="0070C0"/>
                </a:solidFill>
              </a:rPr>
              <a:t>úředníky</a:t>
            </a:r>
            <a:r>
              <a:rPr lang="cs-CZ" dirty="0"/>
              <a:t>, kteří hájí </a:t>
            </a:r>
            <a:r>
              <a:rPr lang="cs-CZ" u="sng" dirty="0">
                <a:solidFill>
                  <a:srgbClr val="0070C0"/>
                </a:solidFill>
              </a:rPr>
              <a:t>veřejné </a:t>
            </a:r>
            <a:r>
              <a:rPr lang="cs-CZ" u="sng" dirty="0" smtClean="0">
                <a:solidFill>
                  <a:srgbClr val="0070C0"/>
                </a:solidFill>
              </a:rPr>
              <a:t>zájmy</a:t>
            </a:r>
          </a:p>
          <a:p>
            <a:endParaRPr lang="cs-CZ" dirty="0"/>
          </a:p>
          <a:p>
            <a:r>
              <a:rPr lang="cs-CZ" dirty="0" smtClean="0"/>
              <a:t>Požadavky občanů byly zjišťovány formou:</a:t>
            </a:r>
          </a:p>
          <a:p>
            <a:pPr lvl="1"/>
            <a:r>
              <a:rPr lang="cs-CZ" dirty="0"/>
              <a:t>Dotazníků (anonymní a sloužily k analýze pohledu na město ML)</a:t>
            </a:r>
          </a:p>
          <a:p>
            <a:pPr lvl="1"/>
            <a:r>
              <a:rPr lang="cs-CZ" dirty="0"/>
              <a:t>Podnětů (soukromé záměry a nápady na změny v území)</a:t>
            </a:r>
          </a:p>
          <a:p>
            <a:pPr lvl="1"/>
            <a:r>
              <a:rPr lang="cs-CZ" dirty="0"/>
              <a:t>Veřejného setkání (představení zpracovatelského týmu, pracovní verze P+R a diskuze s občany</a:t>
            </a:r>
            <a:r>
              <a:rPr lang="cs-CZ" dirty="0" smtClean="0"/>
              <a:t>)</a:t>
            </a:r>
          </a:p>
          <a:p>
            <a:pPr marL="457200" lvl="1" indent="0">
              <a:buNone/>
            </a:pPr>
            <a:r>
              <a:rPr lang="cs-CZ" dirty="0" smtClean="0"/>
              <a:t>Pozn. Podněty a dotazníky mohl každý vyplnit a doručit od července 2017 do konce října 2017.</a:t>
            </a:r>
          </a:p>
          <a:p>
            <a:pPr marL="457200" lvl="1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9643238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I. Etapa ÚP ML – Doplňující průzkumy a rozbory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Požadavky města:</a:t>
            </a:r>
          </a:p>
          <a:p>
            <a:pPr lvl="1"/>
            <a:r>
              <a:rPr lang="cs-CZ" dirty="0"/>
              <a:t>Byly formulovány již v rámci zadávacích podmínek pro urbanistickou soutěž 2016 o návrh ÚP ML.</a:t>
            </a:r>
          </a:p>
          <a:p>
            <a:pPr marL="457200" lvl="1" indent="0">
              <a:buNone/>
            </a:pPr>
            <a:endParaRPr lang="cs-CZ" sz="1200" dirty="0"/>
          </a:p>
          <a:p>
            <a:pPr lvl="1"/>
            <a:r>
              <a:rPr lang="cs-CZ" dirty="0"/>
              <a:t>RM byla ve fázi zpracování P+R informována o potřebě stanovení základních požadavků města na rozvoj území ( červenec 2017).</a:t>
            </a:r>
          </a:p>
          <a:p>
            <a:pPr marL="457200" lvl="1" indent="0">
              <a:buNone/>
            </a:pPr>
            <a:endParaRPr lang="cs-CZ" sz="1200" dirty="0"/>
          </a:p>
          <a:p>
            <a:pPr lvl="1"/>
            <a:r>
              <a:rPr lang="cs-CZ" dirty="0" smtClean="0"/>
              <a:t>Byly </a:t>
            </a:r>
            <a:r>
              <a:rPr lang="cs-CZ" dirty="0"/>
              <a:t>z</a:t>
            </a:r>
            <a:r>
              <a:rPr lang="cs-CZ" dirty="0" smtClean="0"/>
              <a:t>formulovány ve spolupráci s Komisí </a:t>
            </a:r>
            <a:r>
              <a:rPr lang="cs-CZ" dirty="0"/>
              <a:t>urbanistiky a dopravy – prezentace pracovní verze P+R zpracovatelem a stanovení základních požadavků na řešení (září 2017).</a:t>
            </a:r>
          </a:p>
          <a:p>
            <a:endParaRPr lang="cs-CZ" dirty="0" smtClean="0"/>
          </a:p>
          <a:p>
            <a:r>
              <a:rPr lang="cs-CZ" dirty="0"/>
              <a:t>Doplňující P+R byly odevzdány v říjnu 2017 a finálně v prosinci </a:t>
            </a:r>
            <a:r>
              <a:rPr lang="cs-CZ" dirty="0" smtClean="0"/>
              <a:t>2017.</a:t>
            </a:r>
            <a:endParaRPr lang="cs-CZ" dirty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004887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II. Etapa – Zadání ÚP ML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529543"/>
            <a:ext cx="8596668" cy="4511820"/>
          </a:xfrm>
        </p:spPr>
        <p:txBody>
          <a:bodyPr/>
          <a:lstStyle/>
          <a:p>
            <a:r>
              <a:rPr lang="cs-CZ" dirty="0" smtClean="0"/>
              <a:t>Návrh Zadání (dle stavebního zákona zpracovává pořizovatel ve spolupráci s určeným zastupitelem):</a:t>
            </a:r>
          </a:p>
          <a:p>
            <a:pPr lvl="1"/>
            <a:r>
              <a:rPr lang="cs-CZ" dirty="0" smtClean="0"/>
              <a:t>První verze byla zpracovaná pořizovatelem v lednu 2018 a následně detailně zkonzultována s určeným zastupitelem a zpracovatelem ÚP ML.</a:t>
            </a:r>
          </a:p>
          <a:p>
            <a:pPr lvl="1"/>
            <a:r>
              <a:rPr lang="cs-CZ" dirty="0" smtClean="0"/>
              <a:t>Následovala úprava na základě dohodnutých řešení.</a:t>
            </a:r>
          </a:p>
          <a:p>
            <a:pPr lvl="1"/>
            <a:r>
              <a:rPr lang="cs-CZ" dirty="0" smtClean="0"/>
              <a:t>Návrh zadání byl přichystán na jednání komise urbanistiky a dopravy na březen 2018, nakonec byl projednáván v květnu 2018 </a:t>
            </a:r>
            <a:r>
              <a:rPr lang="cs-CZ" sz="1400" dirty="0" smtClean="0"/>
              <a:t>(na jednání </a:t>
            </a:r>
            <a:r>
              <a:rPr lang="cs-CZ" sz="1400" dirty="0" smtClean="0"/>
              <a:t>byli </a:t>
            </a:r>
            <a:r>
              <a:rPr lang="cs-CZ" sz="1400" dirty="0" smtClean="0"/>
              <a:t>přizváni všichni zastupitelé)</a:t>
            </a:r>
            <a:r>
              <a:rPr lang="cs-CZ" sz="1800" dirty="0" smtClean="0"/>
              <a:t>.</a:t>
            </a:r>
          </a:p>
          <a:p>
            <a:pPr lvl="1"/>
            <a:r>
              <a:rPr lang="cs-CZ" dirty="0" smtClean="0"/>
              <a:t>Následovala další úprava na základě záznamu z jednání komise </a:t>
            </a:r>
            <a:r>
              <a:rPr lang="cs-CZ" dirty="0" err="1" smtClean="0"/>
              <a:t>UaD</a:t>
            </a:r>
            <a:r>
              <a:rPr lang="cs-CZ" dirty="0"/>
              <a:t> </a:t>
            </a:r>
            <a:r>
              <a:rPr lang="cs-CZ" dirty="0" smtClean="0"/>
              <a:t>a opětovné konzultace s určeným zastupitelem.</a:t>
            </a:r>
          </a:p>
          <a:p>
            <a:pPr lvl="1"/>
            <a:r>
              <a:rPr lang="cs-CZ" dirty="0" smtClean="0"/>
              <a:t>16.5.2018 bylo zahájeno projednání návrhu Zadání s dotčenými orgány, sousedními obcemi a veřejností, ukončeno 15.6.2018.</a:t>
            </a:r>
          </a:p>
          <a:p>
            <a:pPr lvl="1"/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40868485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II. Etapa – Zadání ÚP ML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571105"/>
            <a:ext cx="8596668" cy="4470257"/>
          </a:xfrm>
        </p:spPr>
        <p:txBody>
          <a:bodyPr/>
          <a:lstStyle/>
          <a:p>
            <a:r>
              <a:rPr lang="cs-CZ" dirty="0" smtClean="0"/>
              <a:t>V červenci 2018 proběhlo vyhodnocování výsledků projednání návrhu Zadání opět spolu s určeným zastupitelem (podrobná zpráva v příloze důvodové zprávy).</a:t>
            </a:r>
          </a:p>
          <a:p>
            <a:r>
              <a:rPr lang="cs-CZ" dirty="0" smtClean="0"/>
              <a:t>Významné požadavky dotčených orgánů </a:t>
            </a:r>
            <a:r>
              <a:rPr lang="cs-CZ" sz="1400" dirty="0" smtClean="0"/>
              <a:t>(zvýší nákladnost i časovou dotaci na zpracování návrhu ÚP ML)</a:t>
            </a:r>
            <a:r>
              <a:rPr lang="cs-CZ" dirty="0" smtClean="0"/>
              <a:t>:</a:t>
            </a:r>
          </a:p>
          <a:p>
            <a:pPr lvl="1"/>
            <a:r>
              <a:rPr lang="cs-CZ" dirty="0" smtClean="0"/>
              <a:t>Ministerstvo kultury – požadavky na zpracování územních studií nebo regulačních plánů v rozvojových plochách spadajících do památkové rezervace.</a:t>
            </a:r>
          </a:p>
          <a:p>
            <a:pPr lvl="1"/>
            <a:r>
              <a:rPr lang="cs-CZ" dirty="0" smtClean="0"/>
              <a:t>CHKO Slavkovský les – požadavky na zpracování regulačních prvků nebo stanovení podmínky zpracování regulačního plánu v jednotlivých územích.</a:t>
            </a:r>
          </a:p>
          <a:p>
            <a:pPr lvl="1"/>
            <a:r>
              <a:rPr lang="cs-CZ" dirty="0" smtClean="0"/>
              <a:t>Ministerstvo zdravotnictví – požadavek na respektování Statutu a rozdělení vnitřního lázeňského území na kat. A </a:t>
            </a:r>
            <a:r>
              <a:rPr lang="cs-CZ" dirty="0" err="1" smtClean="0"/>
              <a:t>a</a:t>
            </a:r>
            <a:r>
              <a:rPr lang="cs-CZ" dirty="0" smtClean="0"/>
              <a:t> B.</a:t>
            </a:r>
          </a:p>
          <a:p>
            <a:pPr marL="457200" lvl="1" indent="0">
              <a:buNone/>
            </a:pPr>
            <a:r>
              <a:rPr lang="cs-CZ" dirty="0" smtClean="0"/>
              <a:t>Odhadovaná časová náročnost 4 měsíce, navýšení financí o 350.000Kč.</a:t>
            </a:r>
          </a:p>
        </p:txBody>
      </p:sp>
    </p:spTree>
    <p:extLst>
      <p:ext uri="{BB962C8B-B14F-4D97-AF65-F5344CB8AC3E}">
        <p14:creationId xmlns:p14="http://schemas.microsoft.com/office/powerpoint/2010/main" val="9291694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II. Etapa – Zadání ÚP ML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546167"/>
            <a:ext cx="8596668" cy="4495195"/>
          </a:xfrm>
        </p:spPr>
        <p:txBody>
          <a:bodyPr>
            <a:normAutofit lnSpcReduction="10000"/>
          </a:bodyPr>
          <a:lstStyle/>
          <a:p>
            <a:r>
              <a:rPr lang="cs-CZ" u="sng" dirty="0" smtClean="0"/>
              <a:t>Stanoviska dotčených orgánů (dle stavebního </a:t>
            </a:r>
            <a:r>
              <a:rPr lang="cs-CZ" u="sng" dirty="0" smtClean="0"/>
              <a:t>zákona </a:t>
            </a:r>
            <a:r>
              <a:rPr lang="cs-CZ" u="sng" dirty="0" smtClean="0"/>
              <a:t>nutné respektovat)</a:t>
            </a:r>
            <a:r>
              <a:rPr lang="cs-CZ" dirty="0" smtClean="0"/>
              <a:t>:</a:t>
            </a:r>
          </a:p>
          <a:p>
            <a:pPr lvl="1"/>
            <a:r>
              <a:rPr lang="cs-CZ" sz="1700" dirty="0"/>
              <a:t>CHKO Slavkovský les – NEVYLOUČIL VÝZNAMNÝ VLIV NA PŘEDMĚT OCHRANY NEBO CELISTVOST EVL Kladské rašeliny = ÚP musí být posouzen z hlediska vlivů  na lokality NATURA 2000 a tedy i životní prostředí (SEA) a z toho vyplývá i posouzení na </a:t>
            </a:r>
            <a:r>
              <a:rPr lang="cs-CZ" sz="1700" dirty="0" smtClean="0"/>
              <a:t>udržitelný </a:t>
            </a:r>
            <a:r>
              <a:rPr lang="cs-CZ" sz="1700" dirty="0"/>
              <a:t>rozvoj území (URU)</a:t>
            </a:r>
          </a:p>
          <a:p>
            <a:pPr lvl="1"/>
            <a:r>
              <a:rPr lang="cs-CZ" dirty="0"/>
              <a:t>KÚKK, posuzování vlivů na ŽP – na základě stanoviska CHKO požaduje posoudit ÚP z hlediska vlivu na ŽP = URU (neboť ŽP je pouze jednou složkou URU). </a:t>
            </a:r>
            <a:endParaRPr lang="cs-CZ" dirty="0" smtClean="0"/>
          </a:p>
          <a:p>
            <a:r>
              <a:rPr lang="cs-CZ" b="1" dirty="0" smtClean="0"/>
              <a:t>Požadavek musí být (a je) obsažen v návrhu Zadání v kapitole g)</a:t>
            </a:r>
          </a:p>
          <a:p>
            <a:r>
              <a:rPr lang="cs-CZ" u="sng" dirty="0" smtClean="0"/>
              <a:t>S dotčenými orgány, zpracovatelem a </a:t>
            </a:r>
            <a:r>
              <a:rPr lang="cs-CZ" u="sng" dirty="0" err="1" smtClean="0"/>
              <a:t>urč</a:t>
            </a:r>
            <a:r>
              <a:rPr lang="cs-CZ" u="sng" dirty="0" smtClean="0"/>
              <a:t>. </a:t>
            </a:r>
            <a:r>
              <a:rPr lang="cs-CZ" u="sng" dirty="0" err="1"/>
              <a:t>z</a:t>
            </a:r>
            <a:r>
              <a:rPr lang="cs-CZ" u="sng" dirty="0" err="1" smtClean="0"/>
              <a:t>ast</a:t>
            </a:r>
            <a:r>
              <a:rPr lang="cs-CZ" u="sng" dirty="0" smtClean="0"/>
              <a:t>. domluveno řešení:</a:t>
            </a:r>
          </a:p>
          <a:p>
            <a:pPr lvl="1"/>
            <a:r>
              <a:rPr lang="cs-CZ" dirty="0" smtClean="0"/>
              <a:t>Požadavek na vyhodnocení vychází z neideálního souladu stavebního zákona a zákona o ochraně přírody a krajiny (Zadání = obecné, Dotčený orgán = musí se vyjádřit a nemá pořádně dle čeho)</a:t>
            </a:r>
          </a:p>
          <a:p>
            <a:pPr lvl="1"/>
            <a:r>
              <a:rPr lang="cs-CZ" dirty="0"/>
              <a:t>Bude </a:t>
            </a:r>
            <a:r>
              <a:rPr lang="cs-CZ" dirty="0" smtClean="0"/>
              <a:t>tedy zpracován </a:t>
            </a:r>
            <a:r>
              <a:rPr lang="cs-CZ" dirty="0"/>
              <a:t>pracovní návrh ÚP ML (hlavní výkres + výroková část) a dotčené orgány budou znovu požádány o stanovisko (nejdřív CHKO, následně KÚKK) = následně bude jasné zda je nutné zpracovávat URU a případně v jakém rozsahu.</a:t>
            </a:r>
          </a:p>
          <a:p>
            <a:pPr lvl="1"/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068375794"/>
      </p:ext>
    </p:extLst>
  </p:cSld>
  <p:clrMapOvr>
    <a:masterClrMapping/>
  </p:clrMapOvr>
</p:sld>
</file>

<file path=ppt/theme/theme1.xml><?xml version="1.0" encoding="utf-8"?>
<a:theme xmlns:a="http://schemas.openxmlformats.org/drawingml/2006/main" name="Fazeta">
  <a:themeElements>
    <a:clrScheme name="Faz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z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600</TotalTime>
  <Words>1063</Words>
  <Application>Microsoft Office PowerPoint</Application>
  <PresentationFormat>Širokoúhlá obrazovka</PresentationFormat>
  <Paragraphs>91</Paragraphs>
  <Slides>13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7" baseType="lpstr">
      <vt:lpstr>Arial</vt:lpstr>
      <vt:lpstr>Trebuchet MS</vt:lpstr>
      <vt:lpstr>Wingdings 3</vt:lpstr>
      <vt:lpstr>Fazeta</vt:lpstr>
      <vt:lpstr>Návrh Zadání Územního plánu Mariánské Lázně</vt:lpstr>
      <vt:lpstr>Pořizování územního plánu</vt:lpstr>
      <vt:lpstr>Veřejná urbanistická soutěž a výběr zpracovatele</vt:lpstr>
      <vt:lpstr>I. Etapa ÚP ML – Doplňující průzkumy a rozbory</vt:lpstr>
      <vt:lpstr>I. Etapa ÚP ML – Doplňující průzkumy a rozbory</vt:lpstr>
      <vt:lpstr>I. Etapa ÚP ML – Doplňující průzkumy a rozbory</vt:lpstr>
      <vt:lpstr>II. Etapa – Zadání ÚP ML</vt:lpstr>
      <vt:lpstr>II. Etapa – Zadání ÚP ML</vt:lpstr>
      <vt:lpstr>II. Etapa – Zadání ÚP ML</vt:lpstr>
      <vt:lpstr>II. Etapa – Zadání ÚP ML</vt:lpstr>
      <vt:lpstr>II. Etapa – Zadání ÚP ML</vt:lpstr>
      <vt:lpstr>II. Etapa – Zadání ÚP ML</vt:lpstr>
      <vt:lpstr>Prezentace aplikace PowerPoint</vt:lpstr>
    </vt:vector>
  </TitlesOfParts>
  <Company>muml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Návrh Zadání Územního plánu Mariánské Lázně</dc:title>
  <dc:creator>Miluše Lišková</dc:creator>
  <cp:lastModifiedBy>Miluše Lišková</cp:lastModifiedBy>
  <cp:revision>20</cp:revision>
  <dcterms:created xsi:type="dcterms:W3CDTF">2018-09-06T13:35:54Z</dcterms:created>
  <dcterms:modified xsi:type="dcterms:W3CDTF">2018-09-10T10:42:26Z</dcterms:modified>
</cp:coreProperties>
</file>