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notesMasterIdLst>
    <p:notesMasterId r:id="rId46"/>
  </p:notesMasterIdLst>
  <p:sldIdLst>
    <p:sldId id="256" r:id="rId3"/>
    <p:sldId id="316" r:id="rId4"/>
    <p:sldId id="276" r:id="rId5"/>
    <p:sldId id="277" r:id="rId6"/>
    <p:sldId id="309" r:id="rId7"/>
    <p:sldId id="287" r:id="rId8"/>
    <p:sldId id="292" r:id="rId9"/>
    <p:sldId id="289" r:id="rId10"/>
    <p:sldId id="293" r:id="rId11"/>
    <p:sldId id="294" r:id="rId12"/>
    <p:sldId id="295" r:id="rId13"/>
    <p:sldId id="310" r:id="rId14"/>
    <p:sldId id="311" r:id="rId15"/>
    <p:sldId id="296" r:id="rId16"/>
    <p:sldId id="297" r:id="rId17"/>
    <p:sldId id="298" r:id="rId18"/>
    <p:sldId id="313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17" r:id="rId27"/>
    <p:sldId id="306" r:id="rId28"/>
    <p:sldId id="329" r:id="rId29"/>
    <p:sldId id="291" r:id="rId30"/>
    <p:sldId id="318" r:id="rId31"/>
    <p:sldId id="307" r:id="rId32"/>
    <p:sldId id="314" r:id="rId33"/>
    <p:sldId id="288" r:id="rId34"/>
    <p:sldId id="322" r:id="rId35"/>
    <p:sldId id="323" r:id="rId36"/>
    <p:sldId id="324" r:id="rId37"/>
    <p:sldId id="320" r:id="rId38"/>
    <p:sldId id="321" r:id="rId39"/>
    <p:sldId id="308" r:id="rId40"/>
    <p:sldId id="325" r:id="rId41"/>
    <p:sldId id="327" r:id="rId42"/>
    <p:sldId id="326" r:id="rId43"/>
    <p:sldId id="328" r:id="rId44"/>
    <p:sldId id="28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oš bača" initials="lb" lastIdx="1" clrIdx="0">
    <p:extLst>
      <p:ext uri="{19B8F6BF-5375-455C-9EA6-DF929625EA0E}">
        <p15:presenceInfo xmlns:p15="http://schemas.microsoft.com/office/powerpoint/2012/main" userId="a60bb77ab3328b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68" autoAdjust="0"/>
  </p:normalViewPr>
  <p:slideViewPr>
    <p:cSldViewPr snapToGrid="0">
      <p:cViewPr>
        <p:scale>
          <a:sx n="53" d="100"/>
          <a:sy n="53" d="100"/>
        </p:scale>
        <p:origin x="1118" y="5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4T11:40:19.732" idx="1">
    <p:pos x="7270" y="445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8A17-CDB0-4E3A-8DE6-27DD6040D0A9}" type="datetimeFigureOut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56BB6-C13B-4642-835E-763823DC8E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47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6BB6-C13B-4642-835E-763823DC8EEE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71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6BB6-C13B-4642-835E-763823DC8EEE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6BB6-C13B-4642-835E-763823DC8EE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80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F16-5C11-41B8-9D0D-774A65C15315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8960-1D5F-4AB1-A1AC-79808BCF189C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7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1DC7-4535-420B-91CA-431203A3BDD7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8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F16-5C11-41B8-9D0D-774A65C15315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629-47C6-40B4-9195-527A75444DF4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554A-1052-490F-A1E9-FF2C7B52825D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6084-235B-43C7-B961-F082711FFEB4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5E3E-1045-4A3C-A4D7-F92D1E87DE56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FE8-7B9E-4026-B09D-525A28A6CDB7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D89F-6FB7-468F-9F74-B803ADAFACAE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8A88-12C8-4F44-87C9-A88812D065A4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629-47C6-40B4-9195-527A75444DF4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CBF-093A-4792-A394-F77BB8EB9A24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8960-1D5F-4AB1-A1AC-79808BCF189C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1DC7-4535-420B-91CA-431203A3BDD7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554A-1052-490F-A1E9-FF2C7B52825D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6084-235B-43C7-B961-F082711FFEB4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7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5E3E-1045-4A3C-A4D7-F92D1E87DE56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FE8-7B9E-4026-B09D-525A28A6CDB7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6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D89F-6FB7-468F-9F74-B803ADAFACAE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7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8A88-12C8-4F44-87C9-A88812D065A4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4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CBF-093A-4792-A394-F77BB8EB9A24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0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865BA-0815-48DC-837C-EC3C68A4041B}" type="datetime1">
              <a:rPr lang="cs-CZ" smtClean="0"/>
              <a:pPr/>
              <a:t>24.06.2019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1BB2B0-168A-42DE-93B5-998B8241DB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05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865BA-0815-48DC-837C-EC3C68A4041B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24.06.2019</a:t>
            </a:fld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‹#›</a:t>
            </a:fld>
            <a:endParaRPr lang="cs-CZ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8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ÚP Mariánské Lázně</a:t>
            </a:r>
            <a:br>
              <a:rPr lang="cs-CZ" sz="3200" b="1" dirty="0"/>
            </a:br>
            <a:r>
              <a:rPr lang="cs-CZ" sz="3200" dirty="0"/>
              <a:t>KONCEPCE A VIZE ROZVOJE MĚSTA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24.6.2019</a:t>
            </a:r>
          </a:p>
        </p:txBody>
      </p:sp>
      <p:pic>
        <p:nvPicPr>
          <p:cNvPr id="1026" name="Picture 2" descr="Nový úsek dálnice D3 spojil Tábor a Veselí nad Lužnicí. Řidiči se po něm poprvé projeli 28. červn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40" y="3424241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65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/>
          <a:stretch/>
        </p:blipFill>
        <p:spPr bwMode="auto">
          <a:xfrm>
            <a:off x="7460988" y="711821"/>
            <a:ext cx="4308456" cy="603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42" y="300170"/>
            <a:ext cx="3903884" cy="647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00934" y="65491"/>
            <a:ext cx="4598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Rekreační využití krajiny</a:t>
            </a:r>
            <a:endParaRPr lang="cs-CZ" sz="3600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3" y="2394772"/>
            <a:ext cx="35147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180729" y="484094"/>
            <a:ext cx="1775012" cy="60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7530354" y="6360459"/>
            <a:ext cx="1990163" cy="40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7460987" y="5715000"/>
            <a:ext cx="1494754" cy="71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355541" y="5119967"/>
            <a:ext cx="1319942" cy="59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27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00934" y="65491"/>
            <a:ext cx="4598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Rekreační využití krajiny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výsledky dotazníkového šetření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61" y="711822"/>
            <a:ext cx="67151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61" y="3414153"/>
            <a:ext cx="67056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00934" y="65491"/>
            <a:ext cx="4598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Rekreační využití krajiny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výsledky dotazníkového šetření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42" y="839602"/>
            <a:ext cx="66865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1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00934" y="65491"/>
            <a:ext cx="4598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Rekreační využití krajiny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výsledky dotazníkového šetření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78"/>
          <a:stretch/>
        </p:blipFill>
        <p:spPr bwMode="auto">
          <a:xfrm>
            <a:off x="3567392" y="671481"/>
            <a:ext cx="6724650" cy="223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42" y="2845143"/>
            <a:ext cx="67056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9117106" y="1573306"/>
            <a:ext cx="793376" cy="228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88258" y="1116105"/>
            <a:ext cx="5419165" cy="4706471"/>
          </a:xfrm>
        </p:spPr>
        <p:txBody>
          <a:bodyPr>
            <a:norm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b="1" dirty="0"/>
              <a:t>posílení obytné funkce města v historickém jádru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b="1" dirty="0"/>
              <a:t>rozvoj bydlení ve vhodných vnitřních a okrajových prostorových rezervách města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b="1" dirty="0"/>
              <a:t>podpora bydlení v bytových domech a vilách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b="1" dirty="0"/>
              <a:t>posílení městské veřejné vybavenosti a zkvalitnění veřejného prostoru a zeleně i mimo exponované tradiční lázeňské části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b="1" dirty="0"/>
              <a:t>aktivní podpora veřejného kulturního života prostřednictvím rozvoje Arniky v lázeňském centru města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b="1" dirty="0"/>
              <a:t>rozvoj polyfunkčních městských ploch s potenciálem rozšíření vybavenosti, služeb a nových pracovních příležitostí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00934" y="65491"/>
            <a:ext cx="2226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  <a:ea typeface="+mj-ea"/>
                <a:cs typeface="+mj-cs"/>
              </a:rPr>
              <a:t>Živé město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r="1496"/>
          <a:stretch/>
        </p:blipFill>
        <p:spPr bwMode="auto">
          <a:xfrm>
            <a:off x="5589825" y="388656"/>
            <a:ext cx="6176351" cy="614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0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00934" y="65491"/>
            <a:ext cx="2226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Živé město</a:t>
            </a:r>
            <a:endParaRPr lang="cs-CZ" sz="3600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4" y="4085688"/>
            <a:ext cx="3287926" cy="269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r="41878"/>
          <a:stretch/>
        </p:blipFill>
        <p:spPr bwMode="auto">
          <a:xfrm>
            <a:off x="3590368" y="711822"/>
            <a:ext cx="3594516" cy="614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9524"/>
          <a:stretch/>
        </p:blipFill>
        <p:spPr bwMode="auto">
          <a:xfrm>
            <a:off x="7301752" y="510117"/>
            <a:ext cx="4424083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00934" y="65491"/>
            <a:ext cx="2226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Živé město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výsledky dotazníkového šetření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56" y="294965"/>
            <a:ext cx="67151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2" y="2847975"/>
            <a:ext cx="67056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6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00934" y="65491"/>
            <a:ext cx="2226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Živé město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výsledky dotazníkového šetření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54" y="3538538"/>
            <a:ext cx="6715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05" y="711822"/>
            <a:ext cx="66960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5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88258" y="874059"/>
            <a:ext cx="5419165" cy="5042647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800" b="1" dirty="0"/>
              <a:t>dotvoření, upevnění a kvalitativní rozvoj vnitřní struktury města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800" b="1" dirty="0"/>
              <a:t>využití rozsáhlých vnitřních rezerv města a transformace ploch brownfields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800" b="1" dirty="0"/>
              <a:t>optimalizace funkcí v koncepčně nedokončených lokalitách (plochá dráha, u pily, Mlékárenská, Tepelská, nemocnice)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800" b="1" dirty="0"/>
              <a:t>využití ploch s již zajištěnou dopravní a technickou infrastrukturou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800" b="1" dirty="0"/>
              <a:t>ochrana volné krajiny s potenciálem pro rekreační využití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800" b="1" dirty="0"/>
              <a:t>definování udržitelné hranice města zejména v jižní části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800" b="1" dirty="0"/>
              <a:t>rozsah zastavitelnosti na podkladu dosavadního naplňování ploch a požadavků na ochranu hodnot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00934" y="65491"/>
            <a:ext cx="4081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  <a:ea typeface="+mj-ea"/>
                <a:cs typeface="+mj-cs"/>
              </a:rPr>
              <a:t>Vnitřní rezervy města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r="1707"/>
          <a:stretch/>
        </p:blipFill>
        <p:spPr bwMode="auto">
          <a:xfrm>
            <a:off x="5688106" y="522656"/>
            <a:ext cx="6091518" cy="621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00934" y="65491"/>
            <a:ext cx="4081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Vnitřní rezervy města</a:t>
            </a:r>
            <a:endParaRPr lang="cs-CZ" sz="3600" dirty="0">
              <a:solidFill>
                <a:schemeClr val="accent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2395" r="43071" b="14266"/>
          <a:stretch/>
        </p:blipFill>
        <p:spPr bwMode="auto">
          <a:xfrm>
            <a:off x="3563474" y="632957"/>
            <a:ext cx="4068699" cy="605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7986" r="21833"/>
          <a:stretch/>
        </p:blipFill>
        <p:spPr bwMode="auto">
          <a:xfrm>
            <a:off x="7632173" y="396875"/>
            <a:ext cx="4128244" cy="6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9"/>
          <a:stretch/>
        </p:blipFill>
        <p:spPr bwMode="auto">
          <a:xfrm>
            <a:off x="209738" y="4639235"/>
            <a:ext cx="3895725" cy="1933880"/>
          </a:xfrm>
          <a:prstGeom prst="snip1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5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921" y="1123841"/>
            <a:ext cx="3108847" cy="4601183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Fáze ÚP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>
                <a:solidFill>
                  <a:srgbClr val="40BAD2"/>
                </a:solidFill>
              </a:rPr>
              <a:pPr/>
              <a:t>2</a:t>
            </a:fld>
            <a:endParaRPr lang="cs-CZ" dirty="0">
              <a:solidFill>
                <a:srgbClr val="40BAD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181431" y="1269874"/>
            <a:ext cx="10600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Zadání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DEC011-0760-4277-B36C-2577859E67EC}"/>
              </a:ext>
            </a:extLst>
          </p:cNvPr>
          <p:cNvSpPr/>
          <p:nvPr/>
        </p:nvSpPr>
        <p:spPr>
          <a:xfrm>
            <a:off x="5583003" y="1985554"/>
            <a:ext cx="1311804" cy="66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6D0585-5B49-4665-BD2B-03052EA052BC}"/>
              </a:ext>
            </a:extLst>
          </p:cNvPr>
          <p:cNvSpPr/>
          <p:nvPr/>
        </p:nvSpPr>
        <p:spPr>
          <a:xfrm>
            <a:off x="6866547" y="1780177"/>
            <a:ext cx="467360" cy="467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807375-E250-45CD-8AB3-5C5D583F0A0E}"/>
              </a:ext>
            </a:extLst>
          </p:cNvPr>
          <p:cNvSpPr/>
          <p:nvPr/>
        </p:nvSpPr>
        <p:spPr>
          <a:xfrm>
            <a:off x="7233957" y="1985554"/>
            <a:ext cx="636965" cy="66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200148-590E-457B-B923-3C1FECD2B638}"/>
              </a:ext>
            </a:extLst>
          </p:cNvPr>
          <p:cNvSpPr/>
          <p:nvPr/>
        </p:nvSpPr>
        <p:spPr>
          <a:xfrm>
            <a:off x="6866547" y="1780177"/>
            <a:ext cx="467360" cy="4673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24093E-4F36-453A-91F0-49B76166D713}"/>
              </a:ext>
            </a:extLst>
          </p:cNvPr>
          <p:cNvSpPr/>
          <p:nvPr/>
        </p:nvSpPr>
        <p:spPr>
          <a:xfrm>
            <a:off x="8517501" y="1780177"/>
            <a:ext cx="467360" cy="467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94207D-4472-4E0B-ABF3-1BD276BB0407}"/>
              </a:ext>
            </a:extLst>
          </p:cNvPr>
          <p:cNvSpPr/>
          <p:nvPr/>
        </p:nvSpPr>
        <p:spPr>
          <a:xfrm>
            <a:off x="8881709" y="1990997"/>
            <a:ext cx="1311804" cy="45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01489BF-1AF9-4F23-A63A-EC4BF23DD54F}"/>
              </a:ext>
            </a:extLst>
          </p:cNvPr>
          <p:cNvSpPr/>
          <p:nvPr/>
        </p:nvSpPr>
        <p:spPr>
          <a:xfrm>
            <a:off x="8517501" y="1780177"/>
            <a:ext cx="467360" cy="4673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962132-CE9A-46C0-B9ED-2FFA4A610171}"/>
              </a:ext>
            </a:extLst>
          </p:cNvPr>
          <p:cNvSpPr/>
          <p:nvPr/>
        </p:nvSpPr>
        <p:spPr>
          <a:xfrm>
            <a:off x="10168455" y="1780177"/>
            <a:ext cx="467360" cy="467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C4EF33-36E9-4403-B3C6-0ED84700AFF3}"/>
              </a:ext>
            </a:extLst>
          </p:cNvPr>
          <p:cNvSpPr/>
          <p:nvPr/>
        </p:nvSpPr>
        <p:spPr>
          <a:xfrm>
            <a:off x="10168455" y="1780177"/>
            <a:ext cx="467360" cy="4673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0" name="Obdélník 1">
            <a:extLst>
              <a:ext uri="{FF2B5EF4-FFF2-40B4-BE49-F238E27FC236}">
                <a16:creationId xmlns:a16="http://schemas.microsoft.com/office/drawing/2014/main" id="{32A10225-65D2-4C39-8824-DBF70A9AF438}"/>
              </a:ext>
            </a:extLst>
          </p:cNvPr>
          <p:cNvSpPr/>
          <p:nvPr/>
        </p:nvSpPr>
        <p:spPr>
          <a:xfrm>
            <a:off x="6487982" y="1159075"/>
            <a:ext cx="18891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Návrh pro společné jednání </a:t>
            </a:r>
          </a:p>
        </p:txBody>
      </p:sp>
      <p:sp>
        <p:nvSpPr>
          <p:cNvPr id="31" name="Obdélník 1">
            <a:extLst>
              <a:ext uri="{FF2B5EF4-FFF2-40B4-BE49-F238E27FC236}">
                <a16:creationId xmlns:a16="http://schemas.microsoft.com/office/drawing/2014/main" id="{3AEF2EFA-6D57-4D4B-BAB7-F060A52D202E}"/>
              </a:ext>
            </a:extLst>
          </p:cNvPr>
          <p:cNvSpPr/>
          <p:nvPr/>
        </p:nvSpPr>
        <p:spPr>
          <a:xfrm>
            <a:off x="8206789" y="1128904"/>
            <a:ext cx="18891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Návrh pro veřejné projednání</a:t>
            </a:r>
          </a:p>
        </p:txBody>
      </p:sp>
      <p:sp>
        <p:nvSpPr>
          <p:cNvPr id="32" name="Obdélník 1">
            <a:extLst>
              <a:ext uri="{FF2B5EF4-FFF2-40B4-BE49-F238E27FC236}">
                <a16:creationId xmlns:a16="http://schemas.microsoft.com/office/drawing/2014/main" id="{453C9131-2B11-4B09-832A-1ED6759B9DC5}"/>
              </a:ext>
            </a:extLst>
          </p:cNvPr>
          <p:cNvSpPr/>
          <p:nvPr/>
        </p:nvSpPr>
        <p:spPr>
          <a:xfrm>
            <a:off x="9894441" y="1123841"/>
            <a:ext cx="16004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Vydání územního plánu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20B721-7A15-4BB6-8E16-DB353BB6B330}"/>
              </a:ext>
            </a:extLst>
          </p:cNvPr>
          <p:cNvSpPr/>
          <p:nvPr/>
        </p:nvSpPr>
        <p:spPr>
          <a:xfrm>
            <a:off x="3926812" y="1996882"/>
            <a:ext cx="1311804" cy="671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9D23CF-E8EB-45A6-9AA5-BB276E2D2BE4}"/>
              </a:ext>
            </a:extLst>
          </p:cNvPr>
          <p:cNvSpPr/>
          <p:nvPr/>
        </p:nvSpPr>
        <p:spPr>
          <a:xfrm>
            <a:off x="3559402" y="1780460"/>
            <a:ext cx="467360" cy="4673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8BFCDF4-CD46-43B5-B13A-7ADC860AE37C}"/>
              </a:ext>
            </a:extLst>
          </p:cNvPr>
          <p:cNvSpPr/>
          <p:nvPr/>
        </p:nvSpPr>
        <p:spPr>
          <a:xfrm>
            <a:off x="5171309" y="1777388"/>
            <a:ext cx="467360" cy="4673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8" name="Obdélník 1">
            <a:extLst>
              <a:ext uri="{FF2B5EF4-FFF2-40B4-BE49-F238E27FC236}">
                <a16:creationId xmlns:a16="http://schemas.microsoft.com/office/drawing/2014/main" id="{8CB79DFD-3CD0-4D9D-8E81-E737227C6615}"/>
              </a:ext>
            </a:extLst>
          </p:cNvPr>
          <p:cNvSpPr/>
          <p:nvPr/>
        </p:nvSpPr>
        <p:spPr>
          <a:xfrm>
            <a:off x="3462624" y="1269557"/>
            <a:ext cx="10600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Průzkumy a rozbory </a:t>
            </a:r>
          </a:p>
        </p:txBody>
      </p:sp>
      <p:sp>
        <p:nvSpPr>
          <p:cNvPr id="39" name="Obdélník 1">
            <a:extLst>
              <a:ext uri="{FF2B5EF4-FFF2-40B4-BE49-F238E27FC236}">
                <a16:creationId xmlns:a16="http://schemas.microsoft.com/office/drawing/2014/main" id="{9FFCDAB3-D52F-447F-A3F5-68230C75F71F}"/>
              </a:ext>
            </a:extLst>
          </p:cNvPr>
          <p:cNvSpPr/>
          <p:nvPr/>
        </p:nvSpPr>
        <p:spPr>
          <a:xfrm>
            <a:off x="3394731" y="2551316"/>
            <a:ext cx="184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>
              <a:lnSpc>
                <a:spcPct val="90000"/>
              </a:lnSpc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Wingdings" panose="05000000000000000000" pitchFamily="2" charset="2"/>
              <a:buChar char="ü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doplňující průzkumy a rozbory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AAB41-66C8-41C7-8961-CAD835267161}"/>
              </a:ext>
            </a:extLst>
          </p:cNvPr>
          <p:cNvSpPr/>
          <p:nvPr/>
        </p:nvSpPr>
        <p:spPr>
          <a:xfrm>
            <a:off x="4975419" y="2457757"/>
            <a:ext cx="16384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Wingdings" panose="05000000000000000000" pitchFamily="2" charset="2"/>
              <a:buChar char="ü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vypracování návrhu zadání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Wingdings" panose="05000000000000000000" pitchFamily="2" charset="2"/>
              <a:buChar char="ü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zveřejnění a projednání návrhu zadání 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Wingdings" panose="05000000000000000000" pitchFamily="2" charset="2"/>
              <a:buChar char="ü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úprava zadání po projednání 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Wingdings" panose="05000000000000000000" pitchFamily="2" charset="2"/>
              <a:buChar char="ü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schválení zadání v zastupitelstvu města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6FD13C-E35E-464F-825B-9E69700C9938}"/>
              </a:ext>
            </a:extLst>
          </p:cNvPr>
          <p:cNvSpPr/>
          <p:nvPr/>
        </p:nvSpPr>
        <p:spPr>
          <a:xfrm>
            <a:off x="6622998" y="2448417"/>
            <a:ext cx="1683145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Wingdings" panose="05000000000000000000" pitchFamily="2" charset="2"/>
              <a:buChar char="ü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zpracování návrhu pro společné jednání 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projednání návrhu s dotč.orgány 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vyhodnocení stanovisek a připomínek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D95B82-EC29-4ECD-8609-D9983060A388}"/>
              </a:ext>
            </a:extLst>
          </p:cNvPr>
          <p:cNvSpPr/>
          <p:nvPr/>
        </p:nvSpPr>
        <p:spPr>
          <a:xfrm>
            <a:off x="7867720" y="1996882"/>
            <a:ext cx="649781" cy="51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D1DBF4-A566-4FDC-80C1-002044A9E092}"/>
              </a:ext>
            </a:extLst>
          </p:cNvPr>
          <p:cNvSpPr/>
          <p:nvPr/>
        </p:nvSpPr>
        <p:spPr>
          <a:xfrm>
            <a:off x="8334445" y="2464242"/>
            <a:ext cx="1726018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úprava návrhu pro veřejné projednání 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zveřejnění a veřejné projednání návrhu 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vyhodnocení námitek a připomínek 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rozhodnutí o vypořádání námitek a připomínek 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Wingdings" panose="05000000000000000000" pitchFamily="2" charset="2"/>
              <a:buChar char="ü"/>
            </a:pPr>
            <a:endParaRPr lang="cs-CZ" sz="10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76C1B2-093F-4339-954D-CFD169171A32}"/>
              </a:ext>
            </a:extLst>
          </p:cNvPr>
          <p:cNvSpPr/>
          <p:nvPr/>
        </p:nvSpPr>
        <p:spPr>
          <a:xfrm>
            <a:off x="9996049" y="2464242"/>
            <a:ext cx="18293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úprava - zpracování výsledné verze úz.plánu 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vydání (schválení) územního plánu 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úkony po vydání (oznámení veř.vyhláškou, aj.</a:t>
            </a:r>
          </a:p>
          <a:p>
            <a:pPr marL="171450" indent="-171450" defTabSz="914400">
              <a:spcBef>
                <a:spcPts val="1200"/>
              </a:spcBef>
              <a:spcAft>
                <a:spcPts val="800"/>
              </a:spcAft>
              <a:buClr>
                <a:srgbClr val="40BAD2"/>
              </a:buClr>
              <a:buFont typeface="Wingdings" panose="05000000000000000000" pitchFamily="2" charset="2"/>
              <a:buChar char="ü"/>
            </a:pPr>
            <a:endParaRPr lang="cs-CZ" sz="10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3F5D6637-6A50-453D-8249-6537EAAE2BA8}"/>
              </a:ext>
            </a:extLst>
          </p:cNvPr>
          <p:cNvSpPr/>
          <p:nvPr/>
        </p:nvSpPr>
        <p:spPr>
          <a:xfrm flipV="1">
            <a:off x="8659767" y="4807805"/>
            <a:ext cx="443884" cy="316252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5" name="Obdélník 1">
            <a:extLst>
              <a:ext uri="{FF2B5EF4-FFF2-40B4-BE49-F238E27FC236}">
                <a16:creationId xmlns:a16="http://schemas.microsoft.com/office/drawing/2014/main" id="{73224820-21F8-4DDD-9391-C5E885170DA1}"/>
              </a:ext>
            </a:extLst>
          </p:cNvPr>
          <p:cNvSpPr/>
          <p:nvPr/>
        </p:nvSpPr>
        <p:spPr>
          <a:xfrm>
            <a:off x="8584737" y="5348143"/>
            <a:ext cx="1583718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Účast veřejnosti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Možnost podání připomínek a námitek veřejností</a:t>
            </a:r>
          </a:p>
        </p:txBody>
      </p:sp>
      <p:sp>
        <p:nvSpPr>
          <p:cNvPr id="29" name="Arrow: Down 43">
            <a:extLst>
              <a:ext uri="{FF2B5EF4-FFF2-40B4-BE49-F238E27FC236}">
                <a16:creationId xmlns:a16="http://schemas.microsoft.com/office/drawing/2014/main" id="{3F5D6637-6A50-453D-8249-6537EAAE2BA8}"/>
              </a:ext>
            </a:extLst>
          </p:cNvPr>
          <p:cNvSpPr/>
          <p:nvPr/>
        </p:nvSpPr>
        <p:spPr>
          <a:xfrm flipV="1">
            <a:off x="6894807" y="4815526"/>
            <a:ext cx="443884" cy="316252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3" name="Obdélník 1">
            <a:extLst>
              <a:ext uri="{FF2B5EF4-FFF2-40B4-BE49-F238E27FC236}">
                <a16:creationId xmlns:a16="http://schemas.microsoft.com/office/drawing/2014/main" id="{73224820-21F8-4DDD-9391-C5E885170DA1}"/>
              </a:ext>
            </a:extLst>
          </p:cNvPr>
          <p:cNvSpPr/>
          <p:nvPr/>
        </p:nvSpPr>
        <p:spPr>
          <a:xfrm>
            <a:off x="6819777" y="5355864"/>
            <a:ext cx="1583718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Zveřejnění návrhu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Možnost podání připomínek veřejností</a:t>
            </a:r>
          </a:p>
        </p:txBody>
      </p:sp>
    </p:spTree>
    <p:extLst>
      <p:ext uri="{BB962C8B-B14F-4D97-AF65-F5344CB8AC3E}">
        <p14:creationId xmlns:p14="http://schemas.microsoft.com/office/powerpoint/2010/main" val="12227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00934" y="65491"/>
            <a:ext cx="4081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Vnitřní rezervy města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výsledky dotazníkového šetření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87" y="912406"/>
            <a:ext cx="67246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87" y="3453093"/>
            <a:ext cx="67341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6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88258" y="1116105"/>
            <a:ext cx="5419165" cy="4706471"/>
          </a:xfrm>
        </p:spPr>
        <p:txBody>
          <a:bodyPr>
            <a:norm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posílení a rozvoj celoměstských a lokálních center v rámci základního lineárního řešení města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lokalizace nového městského centrálního veřejného prostoru (centrální parkoviště)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podpora center rozvojem občanského vybavení a veřejného prostoru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řešení nástupního bodu do města v rámci centrálního parkoviště, resp. nového centra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zkvalitnění městského veřejného prostoru, rozšíření nabídky služeb pro obyvatele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podpora identity a integrity jednotlivých částí města, posílení komunitní funkce a souznění obyvatel s místem jejich bydliště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00934" y="65491"/>
            <a:ext cx="1424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  <a:ea typeface="+mj-ea"/>
                <a:cs typeface="+mj-cs"/>
              </a:rPr>
              <a:t>Centra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r="1686"/>
          <a:stretch/>
        </p:blipFill>
        <p:spPr bwMode="auto">
          <a:xfrm>
            <a:off x="5701552" y="65491"/>
            <a:ext cx="6078071" cy="679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6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00934" y="65491"/>
            <a:ext cx="1424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Centra</a:t>
            </a:r>
            <a:endParaRPr lang="cs-CZ" sz="3600" dirty="0">
              <a:solidFill>
                <a:schemeClr val="accent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7" y="3309937"/>
            <a:ext cx="4567359" cy="3322450"/>
          </a:xfrm>
          <a:prstGeom prst="snip1Rect">
            <a:avLst>
              <a:gd name="adj" fmla="val 4337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4758" r="42347" b="5068"/>
          <a:stretch/>
        </p:blipFill>
        <p:spPr bwMode="auto">
          <a:xfrm>
            <a:off x="4013945" y="177848"/>
            <a:ext cx="3677772" cy="646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r="25020"/>
          <a:stretch/>
        </p:blipFill>
        <p:spPr bwMode="auto">
          <a:xfrm>
            <a:off x="7758951" y="-1745"/>
            <a:ext cx="3805519" cy="604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9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00934" y="65491"/>
            <a:ext cx="1424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Centra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výsledky dotazníkového šetření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34" y="3805517"/>
            <a:ext cx="6667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34"/>
          <a:stretch/>
        </p:blipFill>
        <p:spPr bwMode="auto">
          <a:xfrm>
            <a:off x="3478026" y="250172"/>
            <a:ext cx="6715125" cy="350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4" r="76174"/>
          <a:stretch/>
        </p:blipFill>
        <p:spPr bwMode="auto">
          <a:xfrm>
            <a:off x="10166258" y="1482818"/>
            <a:ext cx="1599920" cy="226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8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88258" y="1116105"/>
            <a:ext cx="5419165" cy="4706471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omezení negativních vlivů na dominantní rekreační a lázeňské funkce města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ochrana genia loci města a tradice lázeňství, charakteru města a krajiny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omezení velkoplošných a velkokapacitních provozů, které by mohly negativně ovlivňovat obraz města, životní prostředí a urbanistickou kompozici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redukce výrobních aktivit na základě dosavadního naplňování ploch a aktuálních požadavků zvýšené ochrany hodnot (UNESCO)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přesměrování kapacitní výroby do blízké rozvojové lokality průmyslové zóny </a:t>
            </a:r>
            <a:r>
              <a:rPr lang="cs-CZ" sz="1900" b="1" dirty="0" err="1"/>
              <a:t>Klimentov</a:t>
            </a:r>
            <a:endParaRPr lang="cs-CZ" sz="1900" b="1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ymbol"/>
              <a:buChar char=""/>
            </a:pPr>
            <a:r>
              <a:rPr lang="cs-CZ" sz="1900" b="1" dirty="0"/>
              <a:t>posílení rozvoje terciéru v rámci ploch smíšených obytných a komerčních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00934" y="65491"/>
            <a:ext cx="8185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  <a:ea typeface="+mj-ea"/>
                <a:cs typeface="+mj-cs"/>
              </a:rPr>
              <a:t>Útlum negativních dopadů výrobních aktivit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0"/>
          <a:stretch/>
        </p:blipFill>
        <p:spPr bwMode="auto">
          <a:xfrm>
            <a:off x="6599980" y="738716"/>
            <a:ext cx="4843466" cy="5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rozvojové plochy výroby ve městě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05" y="766482"/>
            <a:ext cx="7683595" cy="527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39AD82-DC95-47CC-B5B1-66D685CFA89B}"/>
              </a:ext>
            </a:extLst>
          </p:cNvPr>
          <p:cNvSpPr txBox="1"/>
          <p:nvPr/>
        </p:nvSpPr>
        <p:spPr>
          <a:xfrm>
            <a:off x="3837845" y="5686801"/>
            <a:ext cx="76835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Využitá část ploch po dobu platnosti územního plánu od 2003 			1ha</a:t>
            </a:r>
          </a:p>
        </p:txBody>
      </p:sp>
    </p:spTree>
    <p:extLst>
      <p:ext uri="{BB962C8B-B14F-4D97-AF65-F5344CB8AC3E}">
        <p14:creationId xmlns:p14="http://schemas.microsoft.com/office/powerpoint/2010/main" val="20113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7637" y="4215"/>
            <a:ext cx="6259483" cy="6837160"/>
          </a:xfrm>
          <a:prstGeom prst="snip2Same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00934" y="65491"/>
            <a:ext cx="51443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Útlum negativních dopadů </a:t>
            </a:r>
          </a:p>
          <a:p>
            <a:r>
              <a:rPr lang="cs-CZ" sz="3600" spc="-60" dirty="0">
                <a:solidFill>
                  <a:schemeClr val="accent1"/>
                </a:solidFill>
              </a:rPr>
              <a:t>výrobních aktivit</a:t>
            </a:r>
            <a:endParaRPr lang="cs-CZ" sz="3600" dirty="0">
              <a:solidFill>
                <a:schemeClr val="accent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2" y="3624350"/>
            <a:ext cx="3721375" cy="303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55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výroby ve městě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392A6-80CC-417A-9F48-043A32FEB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464" y="892409"/>
            <a:ext cx="6727611" cy="294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výroby ve městě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0"/>
          <a:stretch/>
        </p:blipFill>
        <p:spPr bwMode="auto">
          <a:xfrm>
            <a:off x="6766537" y="765610"/>
            <a:ext cx="4784485" cy="531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532094" y="765610"/>
            <a:ext cx="32344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cs-CZ" b="1" dirty="0"/>
              <a:t>lehký průmysl </a:t>
            </a:r>
            <a:r>
              <a:rPr lang="cs-CZ" dirty="0"/>
              <a:t>s nezbytnou obsluhou těžkou nákladní dopravou</a:t>
            </a:r>
            <a:r>
              <a:rPr lang="cs-CZ" b="1" dirty="0"/>
              <a:t> – jižní okraj města v návaznosti na budovaný obchvat města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cs-CZ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cs-CZ" b="1" dirty="0"/>
              <a:t>drobná výroba </a:t>
            </a:r>
            <a:r>
              <a:rPr lang="cs-CZ" dirty="0"/>
              <a:t>nerušící s omezením těžké nákladní dopravy</a:t>
            </a:r>
            <a:r>
              <a:rPr lang="cs-CZ" b="1" dirty="0"/>
              <a:t> – okolí železničního nádraží, lokalita u Nové Chebské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cs-CZ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cs-CZ" b="1" dirty="0"/>
              <a:t>kombinace drobné výroby, služeb a obchodu – Mlékárenská, Plzeňská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cs-CZ" b="1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01" y="866082"/>
            <a:ext cx="2190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52" y="2507240"/>
            <a:ext cx="2095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90" y="4174549"/>
            <a:ext cx="2381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1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výroby ve městě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42" y="716057"/>
            <a:ext cx="5467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38842" y="254392"/>
            <a:ext cx="5666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pc="-60" dirty="0">
                <a:solidFill>
                  <a:schemeClr val="accent1"/>
                </a:solidFill>
              </a:rPr>
              <a:t>Zásady územního rozvoje Karlovarského kraje</a:t>
            </a:r>
            <a:endParaRPr lang="cs-CZ" sz="2400" dirty="0">
              <a:solidFill>
                <a:schemeClr val="accent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70" y="2438963"/>
            <a:ext cx="4943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r="20409" b="14502"/>
          <a:stretch/>
        </p:blipFill>
        <p:spPr bwMode="auto">
          <a:xfrm>
            <a:off x="9306349" y="227498"/>
            <a:ext cx="2501154" cy="36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819878" y="3831311"/>
            <a:ext cx="5071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pc="-60" dirty="0">
                <a:solidFill>
                  <a:schemeClr val="accent1"/>
                </a:solidFill>
              </a:rPr>
              <a:t>Zadání územního plánu Mariánské Lázně</a:t>
            </a:r>
            <a:endParaRPr lang="cs-CZ" sz="2400" dirty="0">
              <a:solidFill>
                <a:schemeClr val="accent1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37" y="4403491"/>
            <a:ext cx="7767442" cy="184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1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koncepce rozvoje města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632" y="972956"/>
            <a:ext cx="8335963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9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0934" y="65491"/>
            <a:ext cx="8185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Útlum negativních dopadů výrobních aktivit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výsledky dotazníkového šetření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32" y="881624"/>
            <a:ext cx="67151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6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0934" y="65491"/>
            <a:ext cx="8185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</a:rPr>
              <a:t>Útlum negativních dopadů výrobních aktivit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výsledky dotazníkového šetření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02" y="711822"/>
            <a:ext cx="6715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96" y="3703824"/>
            <a:ext cx="67151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dopravy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793382" y="145162"/>
            <a:ext cx="23766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pc="-60" dirty="0">
                <a:solidFill>
                  <a:schemeClr val="accent1"/>
                </a:solidFill>
              </a:rPr>
              <a:t>Návrh na doplnění</a:t>
            </a:r>
          </a:p>
          <a:p>
            <a:r>
              <a:rPr lang="cs-CZ" sz="2400" spc="-60" dirty="0">
                <a:solidFill>
                  <a:schemeClr val="accent1"/>
                </a:solidFill>
              </a:rPr>
              <a:t>hlavních </a:t>
            </a:r>
          </a:p>
          <a:p>
            <a:r>
              <a:rPr lang="cs-CZ" sz="2400" spc="-60" dirty="0">
                <a:solidFill>
                  <a:schemeClr val="accent1"/>
                </a:solidFill>
              </a:rPr>
              <a:t>dopravních tras</a:t>
            </a:r>
            <a:endParaRPr lang="cs-CZ" sz="2400" dirty="0">
              <a:solidFill>
                <a:schemeClr val="accent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67" y="-7727"/>
            <a:ext cx="5261524" cy="68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olný tvar 2"/>
          <p:cNvSpPr/>
          <p:nvPr/>
        </p:nvSpPr>
        <p:spPr>
          <a:xfrm>
            <a:off x="8844742" y="6558742"/>
            <a:ext cx="473825" cy="290945"/>
          </a:xfrm>
          <a:custGeom>
            <a:avLst/>
            <a:gdLst>
              <a:gd name="connsiteX0" fmla="*/ 473825 w 473825"/>
              <a:gd name="connsiteY0" fmla="*/ 0 h 290945"/>
              <a:gd name="connsiteX1" fmla="*/ 207818 w 473825"/>
              <a:gd name="connsiteY1" fmla="*/ 207818 h 290945"/>
              <a:gd name="connsiteX2" fmla="*/ 0 w 473825"/>
              <a:gd name="connsiteY2" fmla="*/ 290945 h 290945"/>
              <a:gd name="connsiteX3" fmla="*/ 0 w 473825"/>
              <a:gd name="connsiteY3" fmla="*/ 290945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25" h="290945">
                <a:moveTo>
                  <a:pt x="473825" y="0"/>
                </a:moveTo>
                <a:lnTo>
                  <a:pt x="207818" y="207818"/>
                </a:lnTo>
                <a:lnTo>
                  <a:pt x="0" y="290945"/>
                </a:lnTo>
                <a:lnTo>
                  <a:pt x="0" y="290945"/>
                </a:lnTo>
              </a:path>
            </a:pathLst>
          </a:cu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8728364" y="3424844"/>
            <a:ext cx="249381" cy="299258"/>
          </a:xfrm>
          <a:custGeom>
            <a:avLst/>
            <a:gdLst>
              <a:gd name="connsiteX0" fmla="*/ 0 w 249381"/>
              <a:gd name="connsiteY0" fmla="*/ 0 h 299258"/>
              <a:gd name="connsiteX1" fmla="*/ 124691 w 249381"/>
              <a:gd name="connsiteY1" fmla="*/ 133003 h 299258"/>
              <a:gd name="connsiteX2" fmla="*/ 249381 w 249381"/>
              <a:gd name="connsiteY2" fmla="*/ 299258 h 29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381" h="299258">
                <a:moveTo>
                  <a:pt x="0" y="0"/>
                </a:moveTo>
                <a:lnTo>
                  <a:pt x="124691" y="133003"/>
                </a:lnTo>
                <a:lnTo>
                  <a:pt x="249381" y="299258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8512233" y="3100647"/>
            <a:ext cx="174567" cy="299258"/>
          </a:xfrm>
          <a:custGeom>
            <a:avLst/>
            <a:gdLst>
              <a:gd name="connsiteX0" fmla="*/ 174567 w 174567"/>
              <a:gd name="connsiteY0" fmla="*/ 299258 h 299258"/>
              <a:gd name="connsiteX1" fmla="*/ 8312 w 174567"/>
              <a:gd name="connsiteY1" fmla="*/ 207818 h 299258"/>
              <a:gd name="connsiteX2" fmla="*/ 0 w 174567"/>
              <a:gd name="connsiteY2" fmla="*/ 0 h 29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7" h="299258">
                <a:moveTo>
                  <a:pt x="174567" y="299258"/>
                </a:moveTo>
                <a:lnTo>
                  <a:pt x="8312" y="20781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6666807" y="3025833"/>
            <a:ext cx="2676698" cy="3823854"/>
          </a:xfrm>
          <a:custGeom>
            <a:avLst/>
            <a:gdLst>
              <a:gd name="connsiteX0" fmla="*/ 0 w 2676698"/>
              <a:gd name="connsiteY0" fmla="*/ 74814 h 3823854"/>
              <a:gd name="connsiteX1" fmla="*/ 0 w 2676698"/>
              <a:gd name="connsiteY1" fmla="*/ 74814 h 3823854"/>
              <a:gd name="connsiteX2" fmla="*/ 116378 w 2676698"/>
              <a:gd name="connsiteY2" fmla="*/ 74814 h 3823854"/>
              <a:gd name="connsiteX3" fmla="*/ 847898 w 2676698"/>
              <a:gd name="connsiteY3" fmla="*/ 0 h 3823854"/>
              <a:gd name="connsiteX4" fmla="*/ 2468880 w 2676698"/>
              <a:gd name="connsiteY4" fmla="*/ 116378 h 3823854"/>
              <a:gd name="connsiteX5" fmla="*/ 2269375 w 2676698"/>
              <a:gd name="connsiteY5" fmla="*/ 872836 h 3823854"/>
              <a:gd name="connsiteX6" fmla="*/ 2676698 w 2676698"/>
              <a:gd name="connsiteY6" fmla="*/ 3823854 h 38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6698" h="3823854">
                <a:moveTo>
                  <a:pt x="0" y="74814"/>
                </a:moveTo>
                <a:lnTo>
                  <a:pt x="0" y="74814"/>
                </a:lnTo>
                <a:lnTo>
                  <a:pt x="116378" y="74814"/>
                </a:lnTo>
                <a:lnTo>
                  <a:pt x="847898" y="0"/>
                </a:lnTo>
                <a:lnTo>
                  <a:pt x="2468880" y="116378"/>
                </a:lnTo>
                <a:lnTo>
                  <a:pt x="2269375" y="872836"/>
                </a:lnTo>
                <a:lnTo>
                  <a:pt x="2676698" y="3823854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8512233" y="1487978"/>
            <a:ext cx="806334" cy="1620982"/>
          </a:xfrm>
          <a:custGeom>
            <a:avLst/>
            <a:gdLst>
              <a:gd name="connsiteX0" fmla="*/ 706582 w 806334"/>
              <a:gd name="connsiteY0" fmla="*/ 0 h 1620982"/>
              <a:gd name="connsiteX1" fmla="*/ 681643 w 806334"/>
              <a:gd name="connsiteY1" fmla="*/ 91440 h 1620982"/>
              <a:gd name="connsiteX2" fmla="*/ 806334 w 806334"/>
              <a:gd name="connsiteY2" fmla="*/ 523702 h 1620982"/>
              <a:gd name="connsiteX3" fmla="*/ 748145 w 806334"/>
              <a:gd name="connsiteY3" fmla="*/ 914400 h 1620982"/>
              <a:gd name="connsiteX4" fmla="*/ 673331 w 806334"/>
              <a:gd name="connsiteY4" fmla="*/ 1197033 h 1620982"/>
              <a:gd name="connsiteX5" fmla="*/ 590203 w 806334"/>
              <a:gd name="connsiteY5" fmla="*/ 1280160 h 1620982"/>
              <a:gd name="connsiteX6" fmla="*/ 473825 w 806334"/>
              <a:gd name="connsiteY6" fmla="*/ 1238597 h 1620982"/>
              <a:gd name="connsiteX7" fmla="*/ 365760 w 806334"/>
              <a:gd name="connsiteY7" fmla="*/ 1180407 h 1620982"/>
              <a:gd name="connsiteX8" fmla="*/ 207818 w 806334"/>
              <a:gd name="connsiteY8" fmla="*/ 1188720 h 1620982"/>
              <a:gd name="connsiteX9" fmla="*/ 8312 w 806334"/>
              <a:gd name="connsiteY9" fmla="*/ 1338349 h 1620982"/>
              <a:gd name="connsiteX10" fmla="*/ 0 w 806334"/>
              <a:gd name="connsiteY10" fmla="*/ 1620982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6334" h="1620982">
                <a:moveTo>
                  <a:pt x="706582" y="0"/>
                </a:moveTo>
                <a:lnTo>
                  <a:pt x="681643" y="91440"/>
                </a:lnTo>
                <a:lnTo>
                  <a:pt x="806334" y="523702"/>
                </a:lnTo>
                <a:lnTo>
                  <a:pt x="748145" y="914400"/>
                </a:lnTo>
                <a:lnTo>
                  <a:pt x="673331" y="1197033"/>
                </a:lnTo>
                <a:lnTo>
                  <a:pt x="590203" y="1280160"/>
                </a:lnTo>
                <a:lnTo>
                  <a:pt x="473825" y="1238597"/>
                </a:lnTo>
                <a:lnTo>
                  <a:pt x="365760" y="1180407"/>
                </a:lnTo>
                <a:lnTo>
                  <a:pt x="207818" y="1188720"/>
                </a:lnTo>
                <a:lnTo>
                  <a:pt x="8312" y="1338349"/>
                </a:lnTo>
                <a:lnTo>
                  <a:pt x="0" y="1620982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6575367" y="3948545"/>
            <a:ext cx="2352502" cy="1379913"/>
          </a:xfrm>
          <a:custGeom>
            <a:avLst/>
            <a:gdLst>
              <a:gd name="connsiteX0" fmla="*/ 0 w 2352502"/>
              <a:gd name="connsiteY0" fmla="*/ 1379913 h 1379913"/>
              <a:gd name="connsiteX1" fmla="*/ 282633 w 2352502"/>
              <a:gd name="connsiteY1" fmla="*/ 1246910 h 1379913"/>
              <a:gd name="connsiteX2" fmla="*/ 731520 w 2352502"/>
              <a:gd name="connsiteY2" fmla="*/ 1088968 h 1379913"/>
              <a:gd name="connsiteX3" fmla="*/ 1030778 w 2352502"/>
              <a:gd name="connsiteY3" fmla="*/ 606830 h 1379913"/>
              <a:gd name="connsiteX4" fmla="*/ 1487978 w 2352502"/>
              <a:gd name="connsiteY4" fmla="*/ 415637 h 1379913"/>
              <a:gd name="connsiteX5" fmla="*/ 1579418 w 2352502"/>
              <a:gd name="connsiteY5" fmla="*/ 399011 h 1379913"/>
              <a:gd name="connsiteX6" fmla="*/ 1895302 w 2352502"/>
              <a:gd name="connsiteY6" fmla="*/ 465513 h 1379913"/>
              <a:gd name="connsiteX7" fmla="*/ 2069869 w 2352502"/>
              <a:gd name="connsiteY7" fmla="*/ 448888 h 1379913"/>
              <a:gd name="connsiteX8" fmla="*/ 2111433 w 2352502"/>
              <a:gd name="connsiteY8" fmla="*/ 399011 h 1379913"/>
              <a:gd name="connsiteX9" fmla="*/ 2136371 w 2352502"/>
              <a:gd name="connsiteY9" fmla="*/ 249382 h 1379913"/>
              <a:gd name="connsiteX10" fmla="*/ 2352502 w 2352502"/>
              <a:gd name="connsiteY10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2502" h="1379913">
                <a:moveTo>
                  <a:pt x="0" y="1379913"/>
                </a:moveTo>
                <a:lnTo>
                  <a:pt x="282633" y="1246910"/>
                </a:lnTo>
                <a:lnTo>
                  <a:pt x="731520" y="1088968"/>
                </a:lnTo>
                <a:lnTo>
                  <a:pt x="1030778" y="606830"/>
                </a:lnTo>
                <a:lnTo>
                  <a:pt x="1487978" y="415637"/>
                </a:lnTo>
                <a:lnTo>
                  <a:pt x="1579418" y="399011"/>
                </a:lnTo>
                <a:lnTo>
                  <a:pt x="1895302" y="465513"/>
                </a:lnTo>
                <a:lnTo>
                  <a:pt x="2069869" y="448888"/>
                </a:lnTo>
                <a:lnTo>
                  <a:pt x="2111433" y="399011"/>
                </a:lnTo>
                <a:lnTo>
                  <a:pt x="2136371" y="249382"/>
                </a:lnTo>
                <a:lnTo>
                  <a:pt x="2352502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9119062" y="1562793"/>
            <a:ext cx="2693323" cy="1571105"/>
          </a:xfrm>
          <a:custGeom>
            <a:avLst/>
            <a:gdLst>
              <a:gd name="connsiteX0" fmla="*/ 0 w 2693323"/>
              <a:gd name="connsiteY0" fmla="*/ 1571105 h 1571105"/>
              <a:gd name="connsiteX1" fmla="*/ 141316 w 2693323"/>
              <a:gd name="connsiteY1" fmla="*/ 1155469 h 1571105"/>
              <a:gd name="connsiteX2" fmla="*/ 290945 w 2693323"/>
              <a:gd name="connsiteY2" fmla="*/ 764771 h 1571105"/>
              <a:gd name="connsiteX3" fmla="*/ 382385 w 2693323"/>
              <a:gd name="connsiteY3" fmla="*/ 266007 h 1571105"/>
              <a:gd name="connsiteX4" fmla="*/ 540327 w 2693323"/>
              <a:gd name="connsiteY4" fmla="*/ 282632 h 1571105"/>
              <a:gd name="connsiteX5" fmla="*/ 906087 w 2693323"/>
              <a:gd name="connsiteY5" fmla="*/ 307571 h 1571105"/>
              <a:gd name="connsiteX6" fmla="*/ 1147156 w 2693323"/>
              <a:gd name="connsiteY6" fmla="*/ 315883 h 1571105"/>
              <a:gd name="connsiteX7" fmla="*/ 1346662 w 2693323"/>
              <a:gd name="connsiteY7" fmla="*/ 382385 h 1571105"/>
              <a:gd name="connsiteX8" fmla="*/ 1188720 w 2693323"/>
              <a:gd name="connsiteY8" fmla="*/ 0 h 1571105"/>
              <a:gd name="connsiteX9" fmla="*/ 1421476 w 2693323"/>
              <a:gd name="connsiteY9" fmla="*/ 149629 h 1571105"/>
              <a:gd name="connsiteX10" fmla="*/ 1512916 w 2693323"/>
              <a:gd name="connsiteY10" fmla="*/ 307571 h 1571105"/>
              <a:gd name="connsiteX11" fmla="*/ 1596043 w 2693323"/>
              <a:gd name="connsiteY11" fmla="*/ 349134 h 1571105"/>
              <a:gd name="connsiteX12" fmla="*/ 1745673 w 2693323"/>
              <a:gd name="connsiteY12" fmla="*/ 307571 h 1571105"/>
              <a:gd name="connsiteX13" fmla="*/ 1895302 w 2693323"/>
              <a:gd name="connsiteY13" fmla="*/ 266007 h 1571105"/>
              <a:gd name="connsiteX14" fmla="*/ 2078182 w 2693323"/>
              <a:gd name="connsiteY14" fmla="*/ 274320 h 1571105"/>
              <a:gd name="connsiteX15" fmla="*/ 2360814 w 2693323"/>
              <a:gd name="connsiteY15" fmla="*/ 274320 h 1571105"/>
              <a:gd name="connsiteX16" fmla="*/ 2460567 w 2693323"/>
              <a:gd name="connsiteY16" fmla="*/ 407323 h 1571105"/>
              <a:gd name="connsiteX17" fmla="*/ 2693323 w 2693323"/>
              <a:gd name="connsiteY17" fmla="*/ 440574 h 157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93323" h="1571105">
                <a:moveTo>
                  <a:pt x="0" y="1571105"/>
                </a:moveTo>
                <a:lnTo>
                  <a:pt x="141316" y="1155469"/>
                </a:lnTo>
                <a:lnTo>
                  <a:pt x="290945" y="764771"/>
                </a:lnTo>
                <a:lnTo>
                  <a:pt x="382385" y="266007"/>
                </a:lnTo>
                <a:lnTo>
                  <a:pt x="540327" y="282632"/>
                </a:lnTo>
                <a:lnTo>
                  <a:pt x="906087" y="307571"/>
                </a:lnTo>
                <a:lnTo>
                  <a:pt x="1147156" y="315883"/>
                </a:lnTo>
                <a:lnTo>
                  <a:pt x="1346662" y="382385"/>
                </a:lnTo>
                <a:lnTo>
                  <a:pt x="1188720" y="0"/>
                </a:lnTo>
                <a:lnTo>
                  <a:pt x="1421476" y="149629"/>
                </a:lnTo>
                <a:lnTo>
                  <a:pt x="1512916" y="307571"/>
                </a:lnTo>
                <a:lnTo>
                  <a:pt x="1596043" y="349134"/>
                </a:lnTo>
                <a:lnTo>
                  <a:pt x="1745673" y="307571"/>
                </a:lnTo>
                <a:lnTo>
                  <a:pt x="1895302" y="266007"/>
                </a:lnTo>
                <a:lnTo>
                  <a:pt x="2078182" y="274320"/>
                </a:lnTo>
                <a:lnTo>
                  <a:pt x="2360814" y="274320"/>
                </a:lnTo>
                <a:lnTo>
                  <a:pt x="2460567" y="407323"/>
                </a:lnTo>
                <a:lnTo>
                  <a:pt x="2693323" y="440574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9243753" y="1039091"/>
            <a:ext cx="141316" cy="423949"/>
          </a:xfrm>
          <a:custGeom>
            <a:avLst/>
            <a:gdLst>
              <a:gd name="connsiteX0" fmla="*/ 0 w 141316"/>
              <a:gd name="connsiteY0" fmla="*/ 423949 h 423949"/>
              <a:gd name="connsiteX1" fmla="*/ 108065 w 141316"/>
              <a:gd name="connsiteY1" fmla="*/ 349134 h 423949"/>
              <a:gd name="connsiteX2" fmla="*/ 141316 w 141316"/>
              <a:gd name="connsiteY2" fmla="*/ 216131 h 423949"/>
              <a:gd name="connsiteX3" fmla="*/ 124691 w 141316"/>
              <a:gd name="connsiteY3" fmla="*/ 0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6" h="423949">
                <a:moveTo>
                  <a:pt x="0" y="423949"/>
                </a:moveTo>
                <a:lnTo>
                  <a:pt x="108065" y="349134"/>
                </a:lnTo>
                <a:lnTo>
                  <a:pt x="141316" y="216131"/>
                </a:lnTo>
                <a:lnTo>
                  <a:pt x="124691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9243753" y="-33251"/>
            <a:ext cx="174567" cy="1097280"/>
          </a:xfrm>
          <a:custGeom>
            <a:avLst/>
            <a:gdLst>
              <a:gd name="connsiteX0" fmla="*/ 174567 w 174567"/>
              <a:gd name="connsiteY0" fmla="*/ 0 h 1097280"/>
              <a:gd name="connsiteX1" fmla="*/ 0 w 174567"/>
              <a:gd name="connsiteY1" fmla="*/ 423949 h 1097280"/>
              <a:gd name="connsiteX2" fmla="*/ 41563 w 174567"/>
              <a:gd name="connsiteY2" fmla="*/ 839586 h 1097280"/>
              <a:gd name="connsiteX3" fmla="*/ 133003 w 174567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567" h="1097280">
                <a:moveTo>
                  <a:pt x="174567" y="0"/>
                </a:moveTo>
                <a:lnTo>
                  <a:pt x="0" y="423949"/>
                </a:lnTo>
                <a:lnTo>
                  <a:pt x="41563" y="839586"/>
                </a:lnTo>
                <a:lnTo>
                  <a:pt x="133003" y="109728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9310255" y="4355869"/>
            <a:ext cx="2518756" cy="2219498"/>
          </a:xfrm>
          <a:custGeom>
            <a:avLst/>
            <a:gdLst>
              <a:gd name="connsiteX0" fmla="*/ 0 w 2518756"/>
              <a:gd name="connsiteY0" fmla="*/ 2219498 h 2219498"/>
              <a:gd name="connsiteX1" fmla="*/ 157941 w 2518756"/>
              <a:gd name="connsiteY1" fmla="*/ 2028306 h 2219498"/>
              <a:gd name="connsiteX2" fmla="*/ 465512 w 2518756"/>
              <a:gd name="connsiteY2" fmla="*/ 1654233 h 2219498"/>
              <a:gd name="connsiteX3" fmla="*/ 1005840 w 2518756"/>
              <a:gd name="connsiteY3" fmla="*/ 1330036 h 2219498"/>
              <a:gd name="connsiteX4" fmla="*/ 1263534 w 2518756"/>
              <a:gd name="connsiteY4" fmla="*/ 1180407 h 2219498"/>
              <a:gd name="connsiteX5" fmla="*/ 1379912 w 2518756"/>
              <a:gd name="connsiteY5" fmla="*/ 1064029 h 2219498"/>
              <a:gd name="connsiteX6" fmla="*/ 1421476 w 2518756"/>
              <a:gd name="connsiteY6" fmla="*/ 939338 h 2219498"/>
              <a:gd name="connsiteX7" fmla="*/ 1413163 w 2518756"/>
              <a:gd name="connsiteY7" fmla="*/ 739833 h 2219498"/>
              <a:gd name="connsiteX8" fmla="*/ 1330036 w 2518756"/>
              <a:gd name="connsiteY8" fmla="*/ 581891 h 2219498"/>
              <a:gd name="connsiteX9" fmla="*/ 1205345 w 2518756"/>
              <a:gd name="connsiteY9" fmla="*/ 465513 h 2219498"/>
              <a:gd name="connsiteX10" fmla="*/ 1113905 w 2518756"/>
              <a:gd name="connsiteY10" fmla="*/ 315884 h 2219498"/>
              <a:gd name="connsiteX11" fmla="*/ 1105592 w 2518756"/>
              <a:gd name="connsiteY11" fmla="*/ 207818 h 2219498"/>
              <a:gd name="connsiteX12" fmla="*/ 1113905 w 2518756"/>
              <a:gd name="connsiteY12" fmla="*/ 108066 h 2219498"/>
              <a:gd name="connsiteX13" fmla="*/ 1172094 w 2518756"/>
              <a:gd name="connsiteY13" fmla="*/ 49876 h 2219498"/>
              <a:gd name="connsiteX14" fmla="*/ 1255221 w 2518756"/>
              <a:gd name="connsiteY14" fmla="*/ 0 h 2219498"/>
              <a:gd name="connsiteX15" fmla="*/ 1388225 w 2518756"/>
              <a:gd name="connsiteY15" fmla="*/ 0 h 2219498"/>
              <a:gd name="connsiteX16" fmla="*/ 1537854 w 2518756"/>
              <a:gd name="connsiteY16" fmla="*/ 58189 h 2219498"/>
              <a:gd name="connsiteX17" fmla="*/ 1695796 w 2518756"/>
              <a:gd name="connsiteY17" fmla="*/ 166255 h 2219498"/>
              <a:gd name="connsiteX18" fmla="*/ 1828800 w 2518756"/>
              <a:gd name="connsiteY18" fmla="*/ 232756 h 2219498"/>
              <a:gd name="connsiteX19" fmla="*/ 1970116 w 2518756"/>
              <a:gd name="connsiteY19" fmla="*/ 290946 h 2219498"/>
              <a:gd name="connsiteX20" fmla="*/ 2194560 w 2518756"/>
              <a:gd name="connsiteY20" fmla="*/ 274320 h 2219498"/>
              <a:gd name="connsiteX21" fmla="*/ 2219498 w 2518756"/>
              <a:gd name="connsiteY21" fmla="*/ 274320 h 2219498"/>
              <a:gd name="connsiteX22" fmla="*/ 2360814 w 2518756"/>
              <a:gd name="connsiteY22" fmla="*/ 216131 h 2219498"/>
              <a:gd name="connsiteX23" fmla="*/ 2518756 w 2518756"/>
              <a:gd name="connsiteY23" fmla="*/ 49876 h 221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18756" h="2219498">
                <a:moveTo>
                  <a:pt x="0" y="2219498"/>
                </a:moveTo>
                <a:lnTo>
                  <a:pt x="157941" y="2028306"/>
                </a:lnTo>
                <a:lnTo>
                  <a:pt x="465512" y="1654233"/>
                </a:lnTo>
                <a:lnTo>
                  <a:pt x="1005840" y="1330036"/>
                </a:lnTo>
                <a:lnTo>
                  <a:pt x="1263534" y="1180407"/>
                </a:lnTo>
                <a:lnTo>
                  <a:pt x="1379912" y="1064029"/>
                </a:lnTo>
                <a:lnTo>
                  <a:pt x="1421476" y="939338"/>
                </a:lnTo>
                <a:lnTo>
                  <a:pt x="1413163" y="739833"/>
                </a:lnTo>
                <a:lnTo>
                  <a:pt x="1330036" y="581891"/>
                </a:lnTo>
                <a:lnTo>
                  <a:pt x="1205345" y="465513"/>
                </a:lnTo>
                <a:lnTo>
                  <a:pt x="1113905" y="315884"/>
                </a:lnTo>
                <a:lnTo>
                  <a:pt x="1105592" y="207818"/>
                </a:lnTo>
                <a:lnTo>
                  <a:pt x="1113905" y="108066"/>
                </a:lnTo>
                <a:lnTo>
                  <a:pt x="1172094" y="49876"/>
                </a:lnTo>
                <a:lnTo>
                  <a:pt x="1255221" y="0"/>
                </a:lnTo>
                <a:lnTo>
                  <a:pt x="1388225" y="0"/>
                </a:lnTo>
                <a:lnTo>
                  <a:pt x="1537854" y="58189"/>
                </a:lnTo>
                <a:lnTo>
                  <a:pt x="1695796" y="166255"/>
                </a:lnTo>
                <a:lnTo>
                  <a:pt x="1828800" y="232756"/>
                </a:lnTo>
                <a:lnTo>
                  <a:pt x="1970116" y="290946"/>
                </a:lnTo>
                <a:lnTo>
                  <a:pt x="2194560" y="274320"/>
                </a:lnTo>
                <a:lnTo>
                  <a:pt x="2219498" y="274320"/>
                </a:lnTo>
                <a:lnTo>
                  <a:pt x="2360814" y="216131"/>
                </a:lnTo>
                <a:lnTo>
                  <a:pt x="2518756" y="49876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8986058" y="3740727"/>
            <a:ext cx="1363287" cy="1920240"/>
          </a:xfrm>
          <a:custGeom>
            <a:avLst/>
            <a:gdLst>
              <a:gd name="connsiteX0" fmla="*/ 0 w 1363287"/>
              <a:gd name="connsiteY0" fmla="*/ 0 h 1920240"/>
              <a:gd name="connsiteX1" fmla="*/ 282633 w 1363287"/>
              <a:gd name="connsiteY1" fmla="*/ 332509 h 1920240"/>
              <a:gd name="connsiteX2" fmla="*/ 498764 w 1363287"/>
              <a:gd name="connsiteY2" fmla="*/ 540328 h 1920240"/>
              <a:gd name="connsiteX3" fmla="*/ 814647 w 1363287"/>
              <a:gd name="connsiteY3" fmla="*/ 889462 h 1920240"/>
              <a:gd name="connsiteX4" fmla="*/ 881149 w 1363287"/>
              <a:gd name="connsiteY4" fmla="*/ 1055717 h 1920240"/>
              <a:gd name="connsiteX5" fmla="*/ 1246909 w 1363287"/>
              <a:gd name="connsiteY5" fmla="*/ 1546168 h 1920240"/>
              <a:gd name="connsiteX6" fmla="*/ 1313411 w 1363287"/>
              <a:gd name="connsiteY6" fmla="*/ 1687484 h 1920240"/>
              <a:gd name="connsiteX7" fmla="*/ 1363287 w 1363287"/>
              <a:gd name="connsiteY7" fmla="*/ 19202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3287" h="1920240">
                <a:moveTo>
                  <a:pt x="0" y="0"/>
                </a:moveTo>
                <a:lnTo>
                  <a:pt x="282633" y="332509"/>
                </a:lnTo>
                <a:lnTo>
                  <a:pt x="498764" y="540328"/>
                </a:lnTo>
                <a:lnTo>
                  <a:pt x="814647" y="889462"/>
                </a:lnTo>
                <a:lnTo>
                  <a:pt x="881149" y="1055717"/>
                </a:lnTo>
                <a:lnTo>
                  <a:pt x="1246909" y="1546168"/>
                </a:lnTo>
                <a:lnTo>
                  <a:pt x="1313411" y="1687484"/>
                </a:lnTo>
                <a:lnTo>
                  <a:pt x="1363287" y="192024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9202189" y="5278582"/>
            <a:ext cx="1039091" cy="448887"/>
          </a:xfrm>
          <a:custGeom>
            <a:avLst/>
            <a:gdLst>
              <a:gd name="connsiteX0" fmla="*/ 0 w 1039091"/>
              <a:gd name="connsiteY0" fmla="*/ 448887 h 448887"/>
              <a:gd name="connsiteX1" fmla="*/ 340822 w 1039091"/>
              <a:gd name="connsiteY1" fmla="*/ 390698 h 448887"/>
              <a:gd name="connsiteX2" fmla="*/ 598516 w 1039091"/>
              <a:gd name="connsiteY2" fmla="*/ 191193 h 448887"/>
              <a:gd name="connsiteX3" fmla="*/ 1039091 w 1039091"/>
              <a:gd name="connsiteY3" fmla="*/ 0 h 44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091" h="448887">
                <a:moveTo>
                  <a:pt x="0" y="448887"/>
                </a:moveTo>
                <a:lnTo>
                  <a:pt x="340822" y="390698"/>
                </a:lnTo>
                <a:lnTo>
                  <a:pt x="598516" y="191193"/>
                </a:lnTo>
                <a:lnTo>
                  <a:pt x="1039091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8661861" y="5045825"/>
            <a:ext cx="407324" cy="523702"/>
          </a:xfrm>
          <a:custGeom>
            <a:avLst/>
            <a:gdLst>
              <a:gd name="connsiteX0" fmla="*/ 407324 w 407324"/>
              <a:gd name="connsiteY0" fmla="*/ 0 h 523702"/>
              <a:gd name="connsiteX1" fmla="*/ 0 w 407324"/>
              <a:gd name="connsiteY1" fmla="*/ 207819 h 523702"/>
              <a:gd name="connsiteX2" fmla="*/ 141317 w 407324"/>
              <a:gd name="connsiteY2" fmla="*/ 432262 h 523702"/>
              <a:gd name="connsiteX3" fmla="*/ 174568 w 407324"/>
              <a:gd name="connsiteY3" fmla="*/ 523702 h 52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324" h="523702">
                <a:moveTo>
                  <a:pt x="407324" y="0"/>
                </a:moveTo>
                <a:lnTo>
                  <a:pt x="0" y="207819"/>
                </a:lnTo>
                <a:lnTo>
                  <a:pt x="141317" y="432262"/>
                </a:lnTo>
                <a:lnTo>
                  <a:pt x="174568" y="523702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Volný tvar 22"/>
          <p:cNvSpPr/>
          <p:nvPr/>
        </p:nvSpPr>
        <p:spPr>
          <a:xfrm>
            <a:off x="8836429" y="5569527"/>
            <a:ext cx="423949" cy="1047404"/>
          </a:xfrm>
          <a:custGeom>
            <a:avLst/>
            <a:gdLst>
              <a:gd name="connsiteX0" fmla="*/ 423949 w 423949"/>
              <a:gd name="connsiteY0" fmla="*/ 1047404 h 1047404"/>
              <a:gd name="connsiteX1" fmla="*/ 24938 w 423949"/>
              <a:gd name="connsiteY1" fmla="*/ 673331 h 1047404"/>
              <a:gd name="connsiteX2" fmla="*/ 241069 w 423949"/>
              <a:gd name="connsiteY2" fmla="*/ 573578 h 1047404"/>
              <a:gd name="connsiteX3" fmla="*/ 8313 w 423949"/>
              <a:gd name="connsiteY3" fmla="*/ 83128 h 1047404"/>
              <a:gd name="connsiteX4" fmla="*/ 0 w 423949"/>
              <a:gd name="connsiteY4" fmla="*/ 0 h 104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949" h="1047404">
                <a:moveTo>
                  <a:pt x="423949" y="1047404"/>
                </a:moveTo>
                <a:lnTo>
                  <a:pt x="24938" y="673331"/>
                </a:lnTo>
                <a:lnTo>
                  <a:pt x="241069" y="573578"/>
                </a:lnTo>
                <a:lnTo>
                  <a:pt x="8313" y="8312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480261" y="1615619"/>
            <a:ext cx="28374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cs-CZ" dirty="0"/>
              <a:t>budovaný obchvat – přeložka Drmoul  II/230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cs-CZ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cs-CZ" dirty="0"/>
              <a:t>dokončení obslužné komunikace průmyslové zóny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cs-CZ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cs-CZ" dirty="0"/>
              <a:t>propojení Chebská – Hlavní (odlehčení nejvytíženější křižovatce Hlavní x Chebská)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cs-CZ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cs-CZ" dirty="0"/>
              <a:t>alternativní trasa k lázeňskému centru (odlehčení ulici Hlavní)</a:t>
            </a:r>
          </a:p>
        </p:txBody>
      </p:sp>
    </p:spTree>
    <p:extLst>
      <p:ext uri="{BB962C8B-B14F-4D97-AF65-F5344CB8AC3E}">
        <p14:creationId xmlns:p14="http://schemas.microsoft.com/office/powerpoint/2010/main" val="1259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dopravy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373" y="3041049"/>
            <a:ext cx="8050445" cy="30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587373" y="866894"/>
            <a:ext cx="468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cs-CZ" dirty="0"/>
              <a:t>budovaný obchvat – přeložka Drmoul  II/230</a:t>
            </a:r>
          </a:p>
        </p:txBody>
      </p:sp>
    </p:spTree>
    <p:extLst>
      <p:ext uri="{BB962C8B-B14F-4D97-AF65-F5344CB8AC3E}">
        <p14:creationId xmlns:p14="http://schemas.microsoft.com/office/powerpoint/2010/main" val="23072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dopravy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87" y="1583628"/>
            <a:ext cx="3015788" cy="44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 b="7501"/>
          <a:stretch/>
        </p:blipFill>
        <p:spPr bwMode="auto">
          <a:xfrm>
            <a:off x="7405357" y="1802129"/>
            <a:ext cx="3093618" cy="428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649287" y="783766"/>
            <a:ext cx="333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cs-CZ" dirty="0"/>
              <a:t>dokončení obslužné komunikace průmyslové zóny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7405356" y="733887"/>
            <a:ext cx="3933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cs-CZ" dirty="0"/>
              <a:t>propojení Chebská – Hlavní (odlehčení nejvytíženější křižovatce Hlavní x Chebská)</a:t>
            </a:r>
          </a:p>
        </p:txBody>
      </p:sp>
    </p:spTree>
    <p:extLst>
      <p:ext uri="{BB962C8B-B14F-4D97-AF65-F5344CB8AC3E}">
        <p14:creationId xmlns:p14="http://schemas.microsoft.com/office/powerpoint/2010/main" val="19939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dopravy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804458" y="778272"/>
            <a:ext cx="218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cs-CZ" dirty="0"/>
              <a:t>alternativní trasa k lázeňskému centru (odlehčení ulici Hlavní)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69" y="2788"/>
            <a:ext cx="5173460" cy="685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9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dopravy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67" y="-7727"/>
            <a:ext cx="5261524" cy="68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9351818" y="1221971"/>
            <a:ext cx="149629" cy="141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9056500" y="3884814"/>
            <a:ext cx="149629" cy="141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098062" y="5730239"/>
            <a:ext cx="149629" cy="141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7991301" y="3814156"/>
            <a:ext cx="149629" cy="141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0036233" y="1821873"/>
            <a:ext cx="149629" cy="141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261249" y="3106188"/>
            <a:ext cx="149629" cy="141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480261" y="1283099"/>
            <a:ext cx="2837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cs-CZ" dirty="0"/>
              <a:t>parkovací kapacity pro osobní automobily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cs-CZ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cs-CZ" dirty="0"/>
              <a:t>parkování autobusů</a:t>
            </a:r>
          </a:p>
        </p:txBody>
      </p:sp>
      <p:sp>
        <p:nvSpPr>
          <p:cNvPr id="12" name="Ovál 11"/>
          <p:cNvSpPr/>
          <p:nvPr/>
        </p:nvSpPr>
        <p:spPr>
          <a:xfrm>
            <a:off x="3568931" y="1379913"/>
            <a:ext cx="149629" cy="141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8973372" y="3760124"/>
            <a:ext cx="149629" cy="1413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9118629" y="5881264"/>
            <a:ext cx="149629" cy="1413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585557" y="2218123"/>
            <a:ext cx="149629" cy="1413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793382" y="145162"/>
            <a:ext cx="137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pc="-60" dirty="0">
                <a:solidFill>
                  <a:schemeClr val="accent1"/>
                </a:solidFill>
              </a:rPr>
              <a:t>Parkování</a:t>
            </a:r>
            <a:endParaRPr lang="cs-CZ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dopravy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01" y="792999"/>
            <a:ext cx="67532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793382" y="145162"/>
            <a:ext cx="137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pc="-60" dirty="0">
                <a:solidFill>
                  <a:schemeClr val="accent1"/>
                </a:solidFill>
              </a:rPr>
              <a:t>Parkování</a:t>
            </a:r>
            <a:endParaRPr lang="cs-CZ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bydlení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78" y="4363749"/>
            <a:ext cx="5507002" cy="172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819878" y="3945614"/>
            <a:ext cx="5071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pc="-60" dirty="0">
                <a:solidFill>
                  <a:schemeClr val="accent1"/>
                </a:solidFill>
              </a:rPr>
              <a:t>Zadání územního plánu Mariánské Lázně</a:t>
            </a:r>
            <a:endParaRPr lang="cs-CZ" sz="2400" dirty="0">
              <a:solidFill>
                <a:schemeClr val="accent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730302" y="257071"/>
            <a:ext cx="5250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pc="-60" dirty="0">
                <a:solidFill>
                  <a:schemeClr val="accent1"/>
                </a:solidFill>
              </a:rPr>
              <a:t>Základní principy rozvoje bydlení ve městě</a:t>
            </a:r>
            <a:endParaRPr lang="cs-CZ" sz="2400" dirty="0">
              <a:solidFill>
                <a:schemeClr val="accent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19877" y="723640"/>
            <a:ext cx="71861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dirty="0"/>
              <a:t>bydlení jako jedna ze základních funkčních složek města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dirty="0"/>
              <a:t>požadavky rozvoje bydlení ve městě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dirty="0"/>
              <a:t>využití vnitřních rezerv města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dirty="0"/>
              <a:t>zajištění dostatečné nabídky ploch pro bydlení (zejména pro RD)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819878" y="2183208"/>
            <a:ext cx="5011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pc="-60" dirty="0">
                <a:solidFill>
                  <a:schemeClr val="accent1"/>
                </a:solidFill>
              </a:rPr>
              <a:t>Strategický plán města Mariánské Lázně</a:t>
            </a:r>
            <a:endParaRPr lang="cs-CZ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76" y="2603723"/>
            <a:ext cx="5438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bydlení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554185" y="852488"/>
            <a:ext cx="7957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Graf + tab.: Vývoj počtu obyvatel v obci Heřmanice v období 2008 – 2018 (k 31. 12. daného roku, dle ČSÚ)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3730302" y="257071"/>
            <a:ext cx="6216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pc="-60" dirty="0">
                <a:solidFill>
                  <a:schemeClr val="accent1"/>
                </a:solidFill>
              </a:rPr>
              <a:t>Vývoj počtu obyvatel ve městě za posledních 10 let</a:t>
            </a:r>
            <a:endParaRPr lang="cs-CZ" sz="24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59" y="1192923"/>
            <a:ext cx="5761037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882702" y="3724171"/>
            <a:ext cx="5223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pc="-60" dirty="0">
                <a:solidFill>
                  <a:schemeClr val="accent1"/>
                </a:solidFill>
              </a:rPr>
              <a:t>Hlavní důvody pro rozvoj bydlení ve městě</a:t>
            </a:r>
            <a:endParaRPr lang="cs-CZ" sz="2400" dirty="0">
              <a:solidFill>
                <a:schemeClr val="accent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15360" y="4244607"/>
            <a:ext cx="7596282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dirty="0"/>
              <a:t>poptávka po nových bytech 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dirty="0"/>
              <a:t>úbytek / odpad bytů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dirty="0"/>
              <a:t>zvýšení kvality bydlení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dirty="0"/>
              <a:t>význam města a iniciace rozvoje území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dirty="0"/>
              <a:t>nutnost zastavit nepříznivý demografický vývoj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dirty="0"/>
              <a:t>nedostupnost pozemků pro výstavbu bytů – nutná rezerva cca 50 %</a:t>
            </a:r>
          </a:p>
        </p:txBody>
      </p:sp>
    </p:spTree>
    <p:extLst>
      <p:ext uri="{BB962C8B-B14F-4D97-AF65-F5344CB8AC3E}">
        <p14:creationId xmlns:p14="http://schemas.microsoft.com/office/powerpoint/2010/main" val="3413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koncepce rozvoje města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10" name="Zástupný symbol pro obsah 8"/>
          <p:cNvSpPr>
            <a:spLocks noGrp="1"/>
          </p:cNvSpPr>
          <p:nvPr>
            <p:ph sz="half" idx="1"/>
          </p:nvPr>
        </p:nvSpPr>
        <p:spPr>
          <a:xfrm>
            <a:off x="3674006" y="753039"/>
            <a:ext cx="7755996" cy="5311589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LÁZEŇSTVÍ</a:t>
            </a:r>
          </a:p>
          <a:p>
            <a:r>
              <a:rPr lang="cs-CZ" dirty="0"/>
              <a:t>REKREAČNÍ VYUŽITÍ KRAJINY</a:t>
            </a:r>
          </a:p>
          <a:p>
            <a:r>
              <a:rPr lang="cs-CZ" dirty="0"/>
              <a:t>ŽIVÉ MĚSTO</a:t>
            </a:r>
          </a:p>
          <a:p>
            <a:r>
              <a:rPr lang="cs-CZ" dirty="0"/>
              <a:t>VNITŘNÍ REZERVY MĚSTA</a:t>
            </a:r>
          </a:p>
          <a:p>
            <a:r>
              <a:rPr lang="cs-CZ" dirty="0"/>
              <a:t>CENTRA</a:t>
            </a:r>
          </a:p>
          <a:p>
            <a:r>
              <a:rPr lang="cs-CZ" dirty="0"/>
              <a:t>ÚTLUM NEGATIVNÍCH DOPADŮ VÝROBNÍCH AKTIVIT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861987" y="797372"/>
            <a:ext cx="325031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HLAVNÍ BODY KONCEPCE</a:t>
            </a:r>
          </a:p>
        </p:txBody>
      </p:sp>
    </p:spTree>
    <p:extLst>
      <p:ext uri="{BB962C8B-B14F-4D97-AF65-F5344CB8AC3E}">
        <p14:creationId xmlns:p14="http://schemas.microsoft.com/office/powerpoint/2010/main" val="12189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</a:t>
            </a:r>
            <a:br>
              <a:rPr lang="cs-CZ" dirty="0"/>
            </a:br>
            <a:r>
              <a:rPr lang="cs-CZ" dirty="0"/>
              <a:t>bydlení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96" y="755459"/>
            <a:ext cx="6254624" cy="538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</a:t>
            </a:r>
            <a:br>
              <a:rPr lang="cs-CZ" dirty="0"/>
            </a:br>
            <a:r>
              <a:rPr lang="cs-CZ" dirty="0"/>
              <a:t>bydlení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41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40" y="752474"/>
            <a:ext cx="4829060" cy="384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40" y="4602022"/>
            <a:ext cx="4743015" cy="157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8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bydlení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42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A19D2-7A15-426E-A1A4-CDA8FDF9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3" r="-216" b="9929"/>
          <a:stretch/>
        </p:blipFill>
        <p:spPr>
          <a:xfrm>
            <a:off x="4175149" y="136187"/>
            <a:ext cx="6690168" cy="65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811587" y="2862921"/>
            <a:ext cx="485004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6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Děkujeme za pozornost!</a:t>
            </a:r>
          </a:p>
          <a:p>
            <a:endParaRPr lang="cs-CZ" sz="3600" b="1" spc="-6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Ing. arch. Alena Švandelíková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Ing. et  Ing. arch. Lubomír Bača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Ing. arch. Eva Pavlečková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základní koncepce rozvoje města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0" name="Zástupný symbol pro obsah 8"/>
          <p:cNvSpPr>
            <a:spLocks noGrp="1"/>
          </p:cNvSpPr>
          <p:nvPr>
            <p:ph sz="half" idx="1"/>
          </p:nvPr>
        </p:nvSpPr>
        <p:spPr>
          <a:xfrm>
            <a:off x="3674006" y="1640541"/>
            <a:ext cx="7755996" cy="4639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stavební zákon a prováděcí vyhlášky</a:t>
            </a:r>
          </a:p>
          <a:p>
            <a:r>
              <a:rPr lang="cs-CZ" dirty="0"/>
              <a:t>Zásady územního rozvoje Karlovarského kraje – závazné požadavky pro řešení nového územního plánu</a:t>
            </a:r>
          </a:p>
          <a:p>
            <a:r>
              <a:rPr lang="cs-CZ" dirty="0"/>
              <a:t>Vítězný návrh ideové soutěže Územní plán Mariánské Lázně</a:t>
            </a:r>
          </a:p>
          <a:p>
            <a:r>
              <a:rPr lang="cs-CZ" dirty="0"/>
              <a:t>Doplňující průzkumy a rozbory k Územnímu plánu Mariánské Lázně</a:t>
            </a:r>
          </a:p>
          <a:p>
            <a:r>
              <a:rPr lang="cs-CZ" dirty="0"/>
              <a:t>schválené Zadání Územního plánu Mariánské Lázně</a:t>
            </a:r>
          </a:p>
          <a:p>
            <a:r>
              <a:rPr lang="cs-CZ" dirty="0"/>
              <a:t>studie, oborové podklady a další</a:t>
            </a:r>
          </a:p>
          <a:p>
            <a:endParaRPr lang="cs-CZ" dirty="0"/>
          </a:p>
          <a:p>
            <a:r>
              <a:rPr lang="cs-CZ" dirty="0"/>
              <a:t>nutnost navrhnout </a:t>
            </a:r>
            <a:r>
              <a:rPr lang="cs-CZ" b="1" u="sng" dirty="0"/>
              <a:t>řešení, které je odůvodněné</a:t>
            </a:r>
          </a:p>
          <a:p>
            <a:r>
              <a:rPr lang="cs-CZ" dirty="0"/>
              <a:t>nutnost </a:t>
            </a:r>
            <a:r>
              <a:rPr lang="cs-CZ" b="1" u="sng" dirty="0"/>
              <a:t>vyvážení veřejných a soukromých zájmů </a:t>
            </a:r>
            <a:r>
              <a:rPr lang="cs-CZ" dirty="0"/>
              <a:t>– odehrává se v oficiální části projednání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861987" y="797372"/>
            <a:ext cx="425347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ZÁKLADNÍ VÝCHODISKA  A  PODKLADY</a:t>
            </a:r>
          </a:p>
        </p:txBody>
      </p:sp>
    </p:spTree>
    <p:extLst>
      <p:ext uri="{BB962C8B-B14F-4D97-AF65-F5344CB8AC3E}">
        <p14:creationId xmlns:p14="http://schemas.microsoft.com/office/powerpoint/2010/main" val="29678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88258" y="1116105"/>
            <a:ext cx="5419165" cy="4706471"/>
          </a:xfrm>
        </p:spPr>
        <p:txBody>
          <a:bodyPr>
            <a:noAutofit/>
          </a:bodyPr>
          <a:lstStyle/>
          <a:p>
            <a:pPr marL="457200" lvl="0" indent="-4572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stabilizování a ochrana tradice lázeňství v historickém jádru města</a:t>
            </a:r>
          </a:p>
          <a:p>
            <a:pPr marL="457200" lvl="0" indent="-4572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rozvoj lázeňské funkce s podílem veřejného využívání podél osy Úšovického potoka směrem na jih</a:t>
            </a:r>
          </a:p>
          <a:p>
            <a:pPr marL="457200" lvl="0" indent="-4572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návrh veřejných lázní při areálu nemocnice</a:t>
            </a:r>
          </a:p>
          <a:p>
            <a:pPr marL="457200" lvl="0" indent="-4572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rozšíření lázeňské osy a posílení lázeňského charakteru zeleně ve městě</a:t>
            </a:r>
          </a:p>
          <a:p>
            <a:pPr marL="457200" lvl="0" indent="-4572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propojení osy lázeňského parku s rekreačními areály a s okolní krajinou</a:t>
            </a:r>
          </a:p>
          <a:p>
            <a:pPr marL="457200" lvl="0" indent="-4572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rozvoj funkčního a vzájemně propojeného systému lázeňských lesů, parků a krajinné zeleně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36" y="126484"/>
            <a:ext cx="6021293" cy="647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00934" y="65491"/>
            <a:ext cx="192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  <a:ea typeface="+mj-ea"/>
                <a:cs typeface="+mj-cs"/>
              </a:rPr>
              <a:t>Lázeňství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r="8674"/>
          <a:stretch/>
        </p:blipFill>
        <p:spPr bwMode="auto">
          <a:xfrm>
            <a:off x="7073155" y="137831"/>
            <a:ext cx="4491319" cy="6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r="40644"/>
          <a:stretch/>
        </p:blipFill>
        <p:spPr bwMode="auto">
          <a:xfrm>
            <a:off x="3590368" y="153378"/>
            <a:ext cx="3361765" cy="647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" y="4400906"/>
            <a:ext cx="3648990" cy="211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00934" y="65491"/>
            <a:ext cx="192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  <a:ea typeface="+mj-ea"/>
                <a:cs typeface="+mj-cs"/>
              </a:rPr>
              <a:t>Lázeňství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61075" y="5725024"/>
            <a:ext cx="1530927" cy="365125"/>
          </a:xfrm>
        </p:spPr>
        <p:txBody>
          <a:bodyPr/>
          <a:lstStyle/>
          <a:p>
            <a:fld id="{4F1BB2B0-168A-42DE-93B5-998B8241DB24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00934" y="65491"/>
            <a:ext cx="192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  <a:ea typeface="+mj-ea"/>
                <a:cs typeface="+mj-cs"/>
              </a:rPr>
              <a:t>Lázeňství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výsledky dotazníkového šetření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2" y="765610"/>
            <a:ext cx="6705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282387" y="860612"/>
            <a:ext cx="5489389" cy="5257799"/>
          </a:xfrm>
        </p:spPr>
        <p:txBody>
          <a:bodyPr>
            <a:noAutofit/>
          </a:bodyPr>
          <a:lstStyle/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b="1" dirty="0"/>
              <a:t>využití rekreačního potenciálu krajiny a propojení jednotlivých lokalit prostřednictvím přirozených krajinných a urbanistických os</a:t>
            </a: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b="1" dirty="0"/>
              <a:t>posílení a revitalizace hlavních krajinných os Úšovického a Kosového potoka</a:t>
            </a: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b="1" dirty="0"/>
              <a:t>posílení osy Pstružího potoka jako propojení s rekreační lokalitou Krakonoš</a:t>
            </a: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b="1" dirty="0"/>
              <a:t>vytvoření nových komunikačních koridorů pro pěší a cyklisty ve volné krajině a jejich propojení se systémem městské zeleně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b="1" dirty="0"/>
              <a:t>definování rekreačních lokalit (Lido, kasárna, Krakonoš, Prelát, severní části území a Kladská) a jejich napojení na město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b="1" dirty="0"/>
              <a:t>hierarchizace zeleně dle významu a charakteru s důrazem na lázeňskou funkci a její rozšíření jižním směrem</a:t>
            </a: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b="1" dirty="0"/>
              <a:t>propojení malých sídel v jižní části území prostřednictvím cest sloužících pro rekreaci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2B0-168A-42DE-93B5-998B8241DB24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00934" y="65491"/>
            <a:ext cx="4598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spc="-60" dirty="0">
                <a:solidFill>
                  <a:schemeClr val="accent1"/>
                </a:solidFill>
                <a:ea typeface="+mj-ea"/>
                <a:cs typeface="+mj-cs"/>
              </a:rPr>
              <a:t>Rekreační využití krajiny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"/>
          <a:stretch/>
        </p:blipFill>
        <p:spPr bwMode="auto">
          <a:xfrm>
            <a:off x="5716880" y="146608"/>
            <a:ext cx="6089637" cy="668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5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787</Words>
  <Application>Microsoft Office PowerPoint</Application>
  <PresentationFormat>Widescreen</PresentationFormat>
  <Paragraphs>234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Corbel</vt:lpstr>
      <vt:lpstr>Courier New</vt:lpstr>
      <vt:lpstr>Symbol</vt:lpstr>
      <vt:lpstr>Wingdings</vt:lpstr>
      <vt:lpstr>Wingdings 2</vt:lpstr>
      <vt:lpstr>Rámeček</vt:lpstr>
      <vt:lpstr>1_Rámeček</vt:lpstr>
      <vt:lpstr>ÚP Mariánské Lázně KONCEPCE A VIZE ROZVOJE MĚSTA</vt:lpstr>
      <vt:lpstr> Fáze ÚP</vt:lpstr>
      <vt:lpstr>Základní koncepce rozvoje města</vt:lpstr>
      <vt:lpstr>Základní koncepce rozvoje města </vt:lpstr>
      <vt:lpstr>Východiska základní koncepce rozvoje města </vt:lpstr>
      <vt:lpstr>PowerPoint Presentation</vt:lpstr>
      <vt:lpstr>PowerPoint Presentation</vt:lpstr>
      <vt:lpstr>Předběžné výsledky dotazníkového šetření</vt:lpstr>
      <vt:lpstr>PowerPoint Presentation</vt:lpstr>
      <vt:lpstr>PowerPoint Presentation</vt:lpstr>
      <vt:lpstr>Předběžné výsledky dotazníkového šetření</vt:lpstr>
      <vt:lpstr>Předběžné výsledky dotazníkového šetření</vt:lpstr>
      <vt:lpstr>Předběžné výsledky dotazníkového šetření</vt:lpstr>
      <vt:lpstr>PowerPoint Presentation</vt:lpstr>
      <vt:lpstr>PowerPoint Presentation</vt:lpstr>
      <vt:lpstr>Předběžné výsledky dotazníkového šetření</vt:lpstr>
      <vt:lpstr>Předběžné výsledky dotazníkového šetření</vt:lpstr>
      <vt:lpstr>PowerPoint Presentation</vt:lpstr>
      <vt:lpstr>PowerPoint Presentation</vt:lpstr>
      <vt:lpstr>Předběžné výsledky dotazníkového šetření</vt:lpstr>
      <vt:lpstr>PowerPoint Presentation</vt:lpstr>
      <vt:lpstr>PowerPoint Presentation</vt:lpstr>
      <vt:lpstr>Předběžné výsledky dotazníkového šetření</vt:lpstr>
      <vt:lpstr>PowerPoint Presentation</vt:lpstr>
      <vt:lpstr>Současné rozvojové plochy výroby ve městě</vt:lpstr>
      <vt:lpstr>PowerPoint Presentation</vt:lpstr>
      <vt:lpstr>Koncepce výroby ve městě</vt:lpstr>
      <vt:lpstr>Koncepce výroby ve městě</vt:lpstr>
      <vt:lpstr>Koncepce výroby ve městě</vt:lpstr>
      <vt:lpstr>Předběžné výsledky dotazníkového šetření</vt:lpstr>
      <vt:lpstr>Předběžné výsledky dotazníkového šetření</vt:lpstr>
      <vt:lpstr>Koncepce dopravy</vt:lpstr>
      <vt:lpstr>Koncepce dopravy</vt:lpstr>
      <vt:lpstr>Koncepce dopravy</vt:lpstr>
      <vt:lpstr>Koncepce dopravy</vt:lpstr>
      <vt:lpstr>Koncepce dopravy</vt:lpstr>
      <vt:lpstr>Koncepce dopravy</vt:lpstr>
      <vt:lpstr>Koncepce rozvoje bydlení</vt:lpstr>
      <vt:lpstr>Koncepce rozvoje bydlení</vt:lpstr>
      <vt:lpstr>Koncepce rozvoje  bydlení</vt:lpstr>
      <vt:lpstr>Koncepce rozvoje  bydlení</vt:lpstr>
      <vt:lpstr>Koncepce rozvoje bydlení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V</dc:creator>
  <cp:lastModifiedBy>luboš bača</cp:lastModifiedBy>
  <cp:revision>97</cp:revision>
  <dcterms:created xsi:type="dcterms:W3CDTF">2017-03-04T17:50:08Z</dcterms:created>
  <dcterms:modified xsi:type="dcterms:W3CDTF">2019-06-24T13:10:57Z</dcterms:modified>
</cp:coreProperties>
</file>