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72" r:id="rId4"/>
    <p:sldId id="259" r:id="rId5"/>
    <p:sldId id="260" r:id="rId6"/>
    <p:sldId id="261" r:id="rId7"/>
    <p:sldId id="263" r:id="rId8"/>
    <p:sldId id="269" r:id="rId9"/>
    <p:sldId id="270" r:id="rId10"/>
    <p:sldId id="271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9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698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1516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974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544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655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497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47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4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94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36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52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00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865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50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01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64F26-4706-4028-8151-077477BDC46B}" type="datetimeFigureOut">
              <a:rPr lang="cs-CZ" smtClean="0"/>
              <a:t>24.06.2019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2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uml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Veřejná beseda nad návrhem Územního </a:t>
            </a:r>
            <a:r>
              <a:rPr lang="cs-CZ" dirty="0" smtClean="0"/>
              <a:t>plánu Mariánské </a:t>
            </a:r>
            <a:r>
              <a:rPr lang="cs-CZ" dirty="0" smtClean="0"/>
              <a:t>Lázně</a:t>
            </a:r>
            <a:br>
              <a:rPr lang="cs-CZ" dirty="0" smtClean="0"/>
            </a:br>
            <a:r>
              <a:rPr lang="cs-CZ" dirty="0" smtClean="0"/>
              <a:t>24.6.2019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86741" y="4838007"/>
            <a:ext cx="7287261" cy="309725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0064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 v nejbližší době?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Do 15.7.2019 – možnost podávání písemných podnětů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Do 31.7.2019 – možnost vyplnění dotazníků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Podzim 2019 – začátek projednání návrhu dle stavebního zákona – zveřejnění návrhu</a:t>
            </a:r>
          </a:p>
        </p:txBody>
      </p:sp>
    </p:spTree>
    <p:extLst>
      <p:ext uri="{BB962C8B-B14F-4D97-AF65-F5344CB8AC3E}">
        <p14:creationId xmlns:p14="http://schemas.microsoft.com/office/powerpoint/2010/main" val="470678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676" y="693617"/>
            <a:ext cx="10409513" cy="560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37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Seznámení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79419"/>
            <a:ext cx="8596668" cy="4461944"/>
          </a:xfrm>
        </p:spPr>
        <p:txBody>
          <a:bodyPr>
            <a:normAutofit/>
          </a:bodyPr>
          <a:lstStyle/>
          <a:p>
            <a:r>
              <a:rPr lang="cs-CZ" dirty="0" smtClean="0"/>
              <a:t>Zástupci zpracovatelského týmu Ing. arch. Marka Blanka:</a:t>
            </a:r>
          </a:p>
          <a:p>
            <a:pPr lvl="1"/>
            <a:r>
              <a:rPr lang="cs-CZ" dirty="0"/>
              <a:t>Ing. arch. Alena </a:t>
            </a:r>
            <a:r>
              <a:rPr lang="cs-CZ" dirty="0" err="1"/>
              <a:t>Švandelíková</a:t>
            </a:r>
            <a:endParaRPr lang="cs-CZ" dirty="0"/>
          </a:p>
          <a:p>
            <a:pPr lvl="1"/>
            <a:r>
              <a:rPr lang="cs-CZ" dirty="0"/>
              <a:t>Ing. et Ing. arch. Luboš Bača</a:t>
            </a:r>
          </a:p>
          <a:p>
            <a:pPr lvl="1"/>
            <a:r>
              <a:rPr lang="cs-CZ" dirty="0"/>
              <a:t>Ing. arch. Eva </a:t>
            </a:r>
            <a:r>
              <a:rPr lang="cs-CZ" dirty="0" err="1" smtClean="0"/>
              <a:t>Pavlečková</a:t>
            </a:r>
            <a:endParaRPr lang="cs-CZ" dirty="0" smtClean="0"/>
          </a:p>
          <a:p>
            <a:r>
              <a:rPr lang="cs-CZ" dirty="0" smtClean="0"/>
              <a:t>Zástupce města, tj. určený zastupitel – zvolen pro spolupráci s pořizovatelem na ÚP zastupitelstvem města dne 20.12.2018:</a:t>
            </a:r>
          </a:p>
          <a:p>
            <a:pPr lvl="1"/>
            <a:r>
              <a:rPr lang="cs-CZ" dirty="0" smtClean="0"/>
              <a:t>Mgr. Petr Hála – jeho pracovní náplní je zejména </a:t>
            </a:r>
          </a:p>
          <a:p>
            <a:pPr lvl="2"/>
            <a:r>
              <a:rPr lang="cs-CZ" dirty="0" smtClean="0"/>
              <a:t>soustavné </a:t>
            </a:r>
            <a:r>
              <a:rPr lang="cs-CZ" dirty="0"/>
              <a:t>sledování průběhu pořizování ÚP, činnosti pořizovatele i </a:t>
            </a:r>
            <a:r>
              <a:rPr lang="cs-CZ" dirty="0" smtClean="0"/>
              <a:t>projektanta a </a:t>
            </a:r>
            <a:r>
              <a:rPr lang="cs-CZ" dirty="0"/>
              <a:t>sledování toho, zda jsou jednotlivé kroky dostatečně </a:t>
            </a:r>
            <a:r>
              <a:rPr lang="cs-CZ" dirty="0" smtClean="0"/>
              <a:t>zdokladovány,</a:t>
            </a:r>
          </a:p>
          <a:p>
            <a:pPr lvl="2"/>
            <a:r>
              <a:rPr lang="cs-CZ" dirty="0" smtClean="0"/>
              <a:t>včasný </a:t>
            </a:r>
            <a:r>
              <a:rPr lang="cs-CZ" dirty="0"/>
              <a:t>přenos informací mezi zastupitelstvem obce, pořizovatelem a projektantem</a:t>
            </a:r>
          </a:p>
          <a:p>
            <a:pPr lvl="0"/>
            <a:r>
              <a:rPr lang="cs-CZ" dirty="0" smtClean="0"/>
              <a:t>Pořizovatel ÚP ML </a:t>
            </a:r>
            <a:r>
              <a:rPr lang="cs-CZ" sz="1600" dirty="0" smtClean="0"/>
              <a:t>– Městský úřad Mariánské Lázně, stavební úřad, oddělení územního plánování – zodpovědná osoba Ing. Miluše Lišková</a:t>
            </a:r>
            <a:endParaRPr lang="cs-CZ" sz="1600" dirty="0"/>
          </a:p>
          <a:p>
            <a:pPr lvl="1"/>
            <a:endParaRPr lang="cs-CZ" dirty="0"/>
          </a:p>
          <a:p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2444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</a:t>
            </a:r>
            <a:r>
              <a:rPr lang="cs-CZ" dirty="0" smtClean="0"/>
              <a:t>roces pořizování ÚP – co se již událo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79419"/>
            <a:ext cx="8596668" cy="4461944"/>
          </a:xfrm>
        </p:spPr>
        <p:txBody>
          <a:bodyPr/>
          <a:lstStyle/>
          <a:p>
            <a:r>
              <a:rPr lang="cs-CZ" dirty="0" smtClean="0"/>
              <a:t>ZM ML  na svém jednání dne 23.6.2015 rozhodlo o:</a:t>
            </a:r>
          </a:p>
          <a:p>
            <a:pPr lvl="1"/>
            <a:r>
              <a:rPr lang="cs-CZ" dirty="0" smtClean="0"/>
              <a:t>Pořízení nového územního plánu </a:t>
            </a:r>
            <a:r>
              <a:rPr lang="cs-CZ" sz="1400" dirty="0" smtClean="0"/>
              <a:t>(kompetence je dána §6 odst.5 písm. a) ve spojení s §44 písm. a) zákona č. 183/2006 Sb. – dále jen Stavební zákon).</a:t>
            </a:r>
          </a:p>
          <a:p>
            <a:pPr lvl="1"/>
            <a:r>
              <a:rPr lang="cs-CZ" dirty="0" smtClean="0"/>
              <a:t>Vyhlášení urbanistické soutěže (soutěž) o návrh a s následným zadáním veřejné zakázky na zpracování nového územního plánu v návaznosti na výsledky soutěže</a:t>
            </a:r>
            <a:r>
              <a:rPr lang="cs-CZ" dirty="0" smtClean="0"/>
              <a:t>.</a:t>
            </a: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r>
              <a:rPr lang="cs-CZ" dirty="0" smtClean="0"/>
              <a:t>Pro spolupráci při pořizování nového územního plánu s pořizovatelem byl ZM </a:t>
            </a:r>
            <a:r>
              <a:rPr lang="cs-CZ" dirty="0" smtClean="0"/>
              <a:t>určen pro volební období:</a:t>
            </a:r>
          </a:p>
          <a:p>
            <a:pPr lvl="1"/>
            <a:r>
              <a:rPr lang="cs-CZ" dirty="0" smtClean="0"/>
              <a:t>2014-2018 </a:t>
            </a:r>
            <a:r>
              <a:rPr lang="cs-CZ" dirty="0" smtClean="0"/>
              <a:t>Ing. arch. Vojtěch Franta </a:t>
            </a:r>
            <a:r>
              <a:rPr lang="cs-CZ" sz="1200" dirty="0" smtClean="0"/>
              <a:t>(dle §6 odst.5 </a:t>
            </a:r>
            <a:r>
              <a:rPr lang="cs-CZ" sz="1200" dirty="0" err="1" smtClean="0"/>
              <a:t>písm.f</a:t>
            </a:r>
            <a:r>
              <a:rPr lang="cs-CZ" sz="1200" dirty="0" smtClean="0"/>
              <a:t>) ve spojení s §47 odst.1 stavebního zákona</a:t>
            </a:r>
            <a:r>
              <a:rPr lang="cs-CZ" sz="1200" dirty="0" smtClean="0"/>
              <a:t>) - až do etapy Zadání ÚP</a:t>
            </a:r>
          </a:p>
          <a:p>
            <a:pPr lvl="1"/>
            <a:r>
              <a:rPr lang="cs-CZ" dirty="0" smtClean="0"/>
              <a:t>2018-2022 Mgr. Petr Hála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24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</a:t>
            </a:r>
            <a:r>
              <a:rPr lang="cs-CZ" dirty="0" smtClean="0"/>
              <a:t>urbanistická soutěž a výběr zpracovatele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Soutěžní podmínky + zadání urbanistické soutěže schválila RM na svém jednání dne 9.2.2016.</a:t>
            </a:r>
          </a:p>
          <a:p>
            <a:pPr lvl="1"/>
            <a:r>
              <a:rPr lang="cs-CZ" dirty="0"/>
              <a:t>Předmětem soutěže bylo zpracování základní strategie a koncepce územního rozvoje celého správního území města M. Lázně.</a:t>
            </a:r>
          </a:p>
          <a:p>
            <a:pPr lvl="1"/>
            <a:r>
              <a:rPr lang="cs-CZ" dirty="0"/>
              <a:t>Soutěž byla vyhlášena 10.2.2016 s termínem odevzdání návrhů do 10.5.2016.</a:t>
            </a:r>
          </a:p>
          <a:p>
            <a:pPr lvl="1"/>
            <a:r>
              <a:rPr lang="cs-CZ" dirty="0"/>
              <a:t>Vítězem soutěže se stal tým autorů pod vedením Ing. arch. Marka Blanka.</a:t>
            </a:r>
          </a:p>
          <a:p>
            <a:pPr lvl="1"/>
            <a:r>
              <a:rPr lang="cs-CZ" dirty="0"/>
              <a:t>V jednacím řízení bez uveřejnění (navazovalo na soutěž) byl jako zpracovatel ÚP vybrán Ing. arch. Marek </a:t>
            </a:r>
            <a:r>
              <a:rPr lang="cs-CZ" dirty="0" err="1"/>
              <a:t>Blank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sz="1400" dirty="0"/>
              <a:t>Další informace o veřejné urbanistické soutěži najdete na </a:t>
            </a:r>
            <a:r>
              <a:rPr lang="cs-CZ" sz="1400" dirty="0" smtClean="0">
                <a:hlinkClick r:id="rId2"/>
              </a:rPr>
              <a:t>www.muml.cz</a:t>
            </a:r>
            <a:r>
              <a:rPr lang="cs-CZ" dirty="0" smtClean="0"/>
              <a:t>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978083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I. Etapa ÚP ML – Doplňující průzkumy a rozbory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 dubnu 2017 byla uzavřena smlouva o dílo na zpracování:</a:t>
            </a:r>
          </a:p>
          <a:p>
            <a:pPr lvl="1"/>
            <a:r>
              <a:rPr lang="cs-CZ" dirty="0" smtClean="0"/>
              <a:t>ÚP Mariánské Lázně</a:t>
            </a:r>
          </a:p>
          <a:p>
            <a:pPr lvl="1"/>
            <a:r>
              <a:rPr lang="cs-CZ" dirty="0" smtClean="0"/>
              <a:t>Vyhodnocení vlivů ÚP ML na udržitelný rozvoj území (URU)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Pořizovatel předal ihned zpracovateli veškeré dostupné podklady a začaly se zpracovávat „Doplňující průzkumy a rozbory“ jejichž cílem bylo zejména:</a:t>
            </a:r>
          </a:p>
          <a:p>
            <a:pPr lvl="1"/>
            <a:r>
              <a:rPr lang="cs-CZ" dirty="0"/>
              <a:t>seznámení projektanta územního plánu s řešeným územím a požadavky jeho </a:t>
            </a:r>
            <a:r>
              <a:rPr lang="cs-CZ" dirty="0" smtClean="0"/>
              <a:t>uživatelů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rověření, aktualizace a doplnění obdržených podkladů a analýza území </a:t>
            </a:r>
            <a:endParaRPr lang="cs-CZ" dirty="0"/>
          </a:p>
          <a:p>
            <a:pPr lvl="1"/>
            <a:r>
              <a:rPr lang="cs-CZ" dirty="0"/>
              <a:t>v</a:t>
            </a:r>
            <a:r>
              <a:rPr lang="cs-CZ" dirty="0" smtClean="0"/>
              <a:t>ytvoření kvalitního podkladu </a:t>
            </a:r>
            <a:r>
              <a:rPr lang="cs-CZ" dirty="0"/>
              <a:t>pro zpracování </a:t>
            </a:r>
            <a:r>
              <a:rPr lang="cs-CZ" dirty="0" smtClean="0"/>
              <a:t>zejména Zadání ÚP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416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I. Etapa ÚP ML – Doplňující průzkumy a rozbory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územní plán je </a:t>
            </a:r>
            <a:r>
              <a:rPr lang="cs-CZ" dirty="0" smtClean="0"/>
              <a:t>dohodou </a:t>
            </a:r>
            <a:r>
              <a:rPr lang="cs-CZ" dirty="0"/>
              <a:t>o využití území, tj. dohoda mezi: </a:t>
            </a:r>
            <a:r>
              <a:rPr lang="cs-CZ" dirty="0">
                <a:solidFill>
                  <a:srgbClr val="0070C0"/>
                </a:solidFill>
              </a:rPr>
              <a:t>obyvateli města</a:t>
            </a:r>
            <a:r>
              <a:rPr lang="cs-CZ" dirty="0"/>
              <a:t>, </a:t>
            </a:r>
            <a:r>
              <a:rPr lang="cs-CZ" dirty="0">
                <a:solidFill>
                  <a:srgbClr val="0070C0"/>
                </a:solidFill>
              </a:rPr>
              <a:t>městem</a:t>
            </a:r>
            <a:r>
              <a:rPr lang="cs-CZ" dirty="0"/>
              <a:t>, </a:t>
            </a:r>
            <a:r>
              <a:rPr lang="cs-CZ" dirty="0">
                <a:solidFill>
                  <a:srgbClr val="0070C0"/>
                </a:solidFill>
              </a:rPr>
              <a:t>lidmi </a:t>
            </a:r>
            <a:r>
              <a:rPr lang="cs-CZ" dirty="0" smtClean="0">
                <a:solidFill>
                  <a:srgbClr val="0070C0"/>
                </a:solidFill>
              </a:rPr>
              <a:t>zvenčí, </a:t>
            </a:r>
            <a:r>
              <a:rPr lang="cs-CZ" dirty="0" smtClean="0"/>
              <a:t>majícími </a:t>
            </a:r>
            <a:r>
              <a:rPr lang="cs-CZ" dirty="0"/>
              <a:t>na území jistý záměr a </a:t>
            </a:r>
            <a:r>
              <a:rPr lang="cs-CZ" dirty="0">
                <a:solidFill>
                  <a:srgbClr val="0070C0"/>
                </a:solidFill>
              </a:rPr>
              <a:t>úředníky</a:t>
            </a:r>
            <a:r>
              <a:rPr lang="cs-CZ" dirty="0"/>
              <a:t>, kteří hájí </a:t>
            </a:r>
            <a:r>
              <a:rPr lang="cs-CZ" u="sng" dirty="0">
                <a:solidFill>
                  <a:srgbClr val="0070C0"/>
                </a:solidFill>
              </a:rPr>
              <a:t>veřejné </a:t>
            </a:r>
            <a:r>
              <a:rPr lang="cs-CZ" u="sng" dirty="0" smtClean="0">
                <a:solidFill>
                  <a:srgbClr val="0070C0"/>
                </a:solidFill>
              </a:rPr>
              <a:t>zájmy</a:t>
            </a:r>
          </a:p>
          <a:p>
            <a:r>
              <a:rPr lang="cs-CZ" dirty="0"/>
              <a:t>Požadavky občanů byly zjišťovány formou:</a:t>
            </a:r>
          </a:p>
          <a:p>
            <a:pPr lvl="1"/>
            <a:r>
              <a:rPr lang="cs-CZ" dirty="0"/>
              <a:t>Dotazníků (anonymní a sloužily k analýze pohledu na město ML)</a:t>
            </a:r>
          </a:p>
          <a:p>
            <a:pPr lvl="1"/>
            <a:r>
              <a:rPr lang="cs-CZ" dirty="0"/>
              <a:t>Podnětů (soukromé záměry a nápady na změny v území)</a:t>
            </a:r>
          </a:p>
          <a:p>
            <a:pPr lvl="1"/>
            <a:r>
              <a:rPr lang="cs-CZ" dirty="0"/>
              <a:t>Veřejného setkání (představení zpracovatelského týmu, pracovní verze P+R a diskuze s občany)</a:t>
            </a:r>
          </a:p>
          <a:p>
            <a:pPr marL="457200" lvl="1" indent="0">
              <a:buNone/>
            </a:pPr>
            <a:r>
              <a:rPr lang="cs-CZ" dirty="0"/>
              <a:t>Pozn. Podněty a dotazníky mohl každý vyplnit a doručit od července 2017 do konce října 2017</a:t>
            </a:r>
            <a:r>
              <a:rPr lang="cs-CZ" dirty="0" smtClean="0"/>
              <a:t>.</a:t>
            </a:r>
            <a:endParaRPr lang="cs-CZ" u="sng" dirty="0" smtClean="0">
              <a:solidFill>
                <a:srgbClr val="0070C0"/>
              </a:solidFill>
            </a:endParaRPr>
          </a:p>
          <a:p>
            <a:r>
              <a:rPr lang="cs-CZ" dirty="0"/>
              <a:t>Doplňující P+R byly odevzdány </a:t>
            </a:r>
            <a:r>
              <a:rPr lang="cs-CZ" dirty="0" smtClean="0"/>
              <a:t>v </a:t>
            </a:r>
            <a:r>
              <a:rPr lang="cs-CZ" dirty="0"/>
              <a:t>prosinci 2017</a:t>
            </a:r>
            <a:r>
              <a:rPr lang="cs-CZ" dirty="0" smtClean="0"/>
              <a:t>.</a:t>
            </a:r>
            <a:endParaRPr lang="cs-CZ" dirty="0"/>
          </a:p>
          <a:p>
            <a:pPr marL="457200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6432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Etapa – Zadání ÚP 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29543"/>
            <a:ext cx="8596668" cy="4511820"/>
          </a:xfrm>
        </p:spPr>
        <p:txBody>
          <a:bodyPr/>
          <a:lstStyle/>
          <a:p>
            <a:r>
              <a:rPr lang="cs-CZ" dirty="0" smtClean="0"/>
              <a:t>Návrh Zadání </a:t>
            </a:r>
            <a:r>
              <a:rPr lang="cs-CZ" dirty="0" smtClean="0"/>
              <a:t>- dle </a:t>
            </a:r>
            <a:r>
              <a:rPr lang="cs-CZ" dirty="0" smtClean="0"/>
              <a:t>stavebního zákona </a:t>
            </a:r>
            <a:r>
              <a:rPr lang="cs-CZ" dirty="0" smtClean="0"/>
              <a:t>zpracoval </a:t>
            </a:r>
            <a:r>
              <a:rPr lang="cs-CZ" dirty="0" smtClean="0"/>
              <a:t>pořizovatel ve spolupráci s určeným </a:t>
            </a:r>
            <a:r>
              <a:rPr lang="cs-CZ" dirty="0" smtClean="0"/>
              <a:t>zastupitelem – Ing. arch. Vojtěchem </a:t>
            </a:r>
            <a:r>
              <a:rPr lang="cs-CZ" dirty="0" smtClean="0"/>
              <a:t>F</a:t>
            </a:r>
            <a:r>
              <a:rPr lang="cs-CZ" dirty="0" smtClean="0"/>
              <a:t>rantou</a:t>
            </a:r>
          </a:p>
          <a:p>
            <a:r>
              <a:rPr lang="cs-CZ" dirty="0" smtClean="0"/>
              <a:t>Podkladem pro Zadání zejména:</a:t>
            </a:r>
          </a:p>
          <a:p>
            <a:pPr lvl="1"/>
            <a:r>
              <a:rPr lang="cs-CZ" dirty="0" smtClean="0"/>
              <a:t>Kvalitně  a podrobně zpracované P+R (zpracovatel) – veškeré podněty veřejnosti, města</a:t>
            </a:r>
          </a:p>
          <a:p>
            <a:pPr lvl="1"/>
            <a:r>
              <a:rPr lang="cs-CZ" dirty="0" smtClean="0"/>
              <a:t>Územně plánovací podklady - Územně analytické podklady ORP ML a Karlovarského Kraje, Územní studie</a:t>
            </a:r>
          </a:p>
          <a:p>
            <a:pPr lvl="1"/>
            <a:r>
              <a:rPr lang="cs-CZ" dirty="0" smtClean="0"/>
              <a:t>PÚR ČR a platná ÚPD kraje</a:t>
            </a:r>
          </a:p>
          <a:p>
            <a:pPr lvl="1"/>
            <a:r>
              <a:rPr lang="cs-CZ" dirty="0" smtClean="0"/>
              <a:t>Doporučení komise Urbanistiky a dopravy</a:t>
            </a:r>
          </a:p>
          <a:p>
            <a:pPr lvl="1"/>
            <a:r>
              <a:rPr lang="cs-CZ" dirty="0" smtClean="0"/>
              <a:t>Požadavky dotčených orgánů – v rámci projednání návrhu Zadání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Zadání schválilo ZM ML dne 11.9.2018</a:t>
            </a: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86848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III. Návrh ÚP </a:t>
            </a:r>
            <a:r>
              <a:rPr lang="cs-CZ" dirty="0"/>
              <a:t>– </a:t>
            </a:r>
            <a:r>
              <a:rPr lang="cs-CZ" dirty="0" smtClean="0"/>
              <a:t>pro společné jednání (pracovní verze červen 2019)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Vychází se schváleného Zadání ÚP ML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Je „čistým“ odborným návrhem zpracovatele bez vnějších vstupů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V současné době byl již představen vedení města a odborné veřejnosti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Dnes představován široké veřejnosti, tudíž zejména vlastníkům a uživatelům pozemků, obyvatelům města formou veřejné besedy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55712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441728" cy="712124"/>
          </a:xfrm>
        </p:spPr>
        <p:txBody>
          <a:bodyPr/>
          <a:lstStyle/>
          <a:p>
            <a:r>
              <a:rPr lang="cs-CZ" dirty="0" smtClean="0"/>
              <a:t>Veřejná beseda 24.6.2019-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87979"/>
            <a:ext cx="8596668" cy="4553384"/>
          </a:xfrm>
        </p:spPr>
        <p:txBody>
          <a:bodyPr>
            <a:normAutofit/>
          </a:bodyPr>
          <a:lstStyle/>
          <a:p>
            <a:r>
              <a:rPr lang="cs-CZ" sz="1600" dirty="0" smtClean="0"/>
              <a:t>Krátká prezentace procesu tvorby ÚP ML</a:t>
            </a:r>
          </a:p>
          <a:p>
            <a:endParaRPr lang="cs-CZ" sz="800" dirty="0" smtClean="0"/>
          </a:p>
          <a:p>
            <a:r>
              <a:rPr lang="cs-CZ" sz="1600" dirty="0" smtClean="0"/>
              <a:t>Představení určeného zastupitele</a:t>
            </a:r>
          </a:p>
          <a:p>
            <a:endParaRPr lang="cs-CZ" sz="800" dirty="0" smtClean="0"/>
          </a:p>
          <a:p>
            <a:r>
              <a:rPr lang="cs-CZ" sz="1600" dirty="0" smtClean="0"/>
              <a:t>Prezentace zpracovatele ÚP:</a:t>
            </a:r>
          </a:p>
          <a:p>
            <a:pPr lvl="1"/>
            <a:r>
              <a:rPr lang="cs-CZ" dirty="0"/>
              <a:t>Prezentace základní koncepce – vize rozvoje města</a:t>
            </a:r>
          </a:p>
          <a:p>
            <a:pPr lvl="1"/>
            <a:r>
              <a:rPr lang="cs-CZ" dirty="0"/>
              <a:t>Koncepce výroby ve měst</a:t>
            </a:r>
          </a:p>
          <a:p>
            <a:pPr lvl="1"/>
            <a:r>
              <a:rPr lang="cs-CZ" dirty="0"/>
              <a:t>Koncepce dopravy</a:t>
            </a:r>
          </a:p>
          <a:p>
            <a:pPr lvl="1"/>
            <a:r>
              <a:rPr lang="cs-CZ" dirty="0"/>
              <a:t>Koncepce rozvoje bydlení</a:t>
            </a:r>
          </a:p>
          <a:p>
            <a:pPr lvl="1"/>
            <a:r>
              <a:rPr lang="cs-CZ" dirty="0"/>
              <a:t>Seznámení s předběžnými výstupy dotazníkového </a:t>
            </a:r>
            <a:r>
              <a:rPr lang="cs-CZ" dirty="0" smtClean="0"/>
              <a:t>šetření</a:t>
            </a:r>
          </a:p>
          <a:p>
            <a:pPr lvl="1"/>
            <a:endParaRPr lang="cs-CZ" sz="800" dirty="0" smtClean="0"/>
          </a:p>
          <a:p>
            <a:r>
              <a:rPr lang="cs-CZ" sz="1600" dirty="0" smtClean="0"/>
              <a:t>Diskuze – moderovaná</a:t>
            </a:r>
          </a:p>
          <a:p>
            <a:r>
              <a:rPr lang="cs-CZ" sz="1600" dirty="0"/>
              <a:t>Možnost podání písemných </a:t>
            </a:r>
            <a:r>
              <a:rPr lang="cs-CZ" sz="1600" dirty="0" smtClean="0"/>
              <a:t>podnětů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9906334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797</TotalTime>
  <Words>691</Words>
  <Application>Microsoft Office PowerPoint</Application>
  <PresentationFormat>Širokoúhlá obrazovka</PresentationFormat>
  <Paragraphs>86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Fazeta</vt:lpstr>
      <vt:lpstr>Veřejná beseda nad návrhem Územního plánu Mariánské Lázně 24.6.2019</vt:lpstr>
      <vt:lpstr>Seznámení</vt:lpstr>
      <vt:lpstr>Proces pořizování ÚP – co se již událo</vt:lpstr>
      <vt:lpstr>Veřejná urbanistická soutěž a výběr zpracovatele</vt:lpstr>
      <vt:lpstr>I. Etapa ÚP ML – Doplňující průzkumy a rozbory</vt:lpstr>
      <vt:lpstr>I. Etapa ÚP ML – Doplňující průzkumy a rozbory</vt:lpstr>
      <vt:lpstr>II. Etapa – Zadání ÚP ML</vt:lpstr>
      <vt:lpstr>III. Návrh ÚP – pro společné jednání (pracovní verze červen 2019)</vt:lpstr>
      <vt:lpstr>Veřejná beseda 24.6.2019- program</vt:lpstr>
      <vt:lpstr>Co nás čeká v nejbližší době?</vt:lpstr>
      <vt:lpstr>Prezentace aplikace PowerPoint</vt:lpstr>
    </vt:vector>
  </TitlesOfParts>
  <Company>muml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Zadání Územního plánu Mariánské Lázně</dc:title>
  <dc:creator>Miluše Lišková</dc:creator>
  <cp:lastModifiedBy>Miluše Lišková</cp:lastModifiedBy>
  <cp:revision>28</cp:revision>
  <dcterms:created xsi:type="dcterms:W3CDTF">2018-09-06T13:35:54Z</dcterms:created>
  <dcterms:modified xsi:type="dcterms:W3CDTF">2019-06-24T12:24:10Z</dcterms:modified>
</cp:coreProperties>
</file>